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496" r:id="rId2"/>
    <p:sldId id="265" r:id="rId3"/>
    <p:sldId id="264" r:id="rId4"/>
    <p:sldId id="283" r:id="rId5"/>
    <p:sldId id="284" r:id="rId6"/>
    <p:sldId id="285" r:id="rId7"/>
    <p:sldId id="286" r:id="rId8"/>
    <p:sldId id="287" r:id="rId9"/>
    <p:sldId id="288" r:id="rId10"/>
    <p:sldId id="289" r:id="rId11"/>
    <p:sldId id="290" r:id="rId12"/>
    <p:sldId id="291" r:id="rId13"/>
    <p:sldId id="292" r:id="rId14"/>
    <p:sldId id="293" r:id="rId15"/>
    <p:sldId id="363" r:id="rId16"/>
    <p:sldId id="364" r:id="rId17"/>
    <p:sldId id="365" r:id="rId18"/>
    <p:sldId id="366" r:id="rId19"/>
    <p:sldId id="367" r:id="rId20"/>
    <p:sldId id="368" r:id="rId21"/>
    <p:sldId id="369" r:id="rId22"/>
    <p:sldId id="370" r:id="rId23"/>
    <p:sldId id="371" r:id="rId24"/>
    <p:sldId id="372" r:id="rId25"/>
    <p:sldId id="373" r:id="rId26"/>
    <p:sldId id="374" r:id="rId27"/>
    <p:sldId id="375" r:id="rId28"/>
    <p:sldId id="376" r:id="rId29"/>
    <p:sldId id="377" r:id="rId30"/>
    <p:sldId id="378" r:id="rId31"/>
    <p:sldId id="379" r:id="rId32"/>
    <p:sldId id="380" r:id="rId33"/>
    <p:sldId id="497" r:id="rId34"/>
    <p:sldId id="381" r:id="rId35"/>
    <p:sldId id="382" r:id="rId36"/>
    <p:sldId id="383" r:id="rId37"/>
    <p:sldId id="384" r:id="rId38"/>
    <p:sldId id="385" r:id="rId39"/>
    <p:sldId id="420" r:id="rId40"/>
    <p:sldId id="386" r:id="rId41"/>
    <p:sldId id="387" r:id="rId42"/>
    <p:sldId id="388" r:id="rId43"/>
    <p:sldId id="389" r:id="rId44"/>
    <p:sldId id="390" r:id="rId45"/>
    <p:sldId id="391" r:id="rId46"/>
    <p:sldId id="392" r:id="rId47"/>
    <p:sldId id="393" r:id="rId48"/>
    <p:sldId id="394" r:id="rId49"/>
    <p:sldId id="395" r:id="rId50"/>
    <p:sldId id="396" r:id="rId51"/>
    <p:sldId id="397" r:id="rId52"/>
    <p:sldId id="398" r:id="rId53"/>
    <p:sldId id="399" r:id="rId54"/>
    <p:sldId id="400" r:id="rId55"/>
    <p:sldId id="401" r:id="rId56"/>
    <p:sldId id="495" r:id="rId57"/>
    <p:sldId id="494" r:id="rId58"/>
    <p:sldId id="493" r:id="rId59"/>
    <p:sldId id="402" r:id="rId60"/>
    <p:sldId id="409" r:id="rId61"/>
    <p:sldId id="403" r:id="rId62"/>
    <p:sldId id="404" r:id="rId63"/>
    <p:sldId id="405" r:id="rId64"/>
    <p:sldId id="406" r:id="rId65"/>
    <p:sldId id="491" r:id="rId66"/>
    <p:sldId id="492" r:id="rId67"/>
    <p:sldId id="407" r:id="rId68"/>
    <p:sldId id="498" r:id="rId69"/>
    <p:sldId id="266" r:id="rId70"/>
    <p:sldId id="267" r:id="rId71"/>
    <p:sldId id="268" r:id="rId72"/>
    <p:sldId id="269" r:id="rId73"/>
    <p:sldId id="271" r:id="rId74"/>
    <p:sldId id="270" r:id="rId75"/>
    <p:sldId id="272" r:id="rId76"/>
    <p:sldId id="273" r:id="rId77"/>
    <p:sldId id="282" r:id="rId78"/>
    <p:sldId id="274" r:id="rId79"/>
    <p:sldId id="275" r:id="rId80"/>
    <p:sldId id="276" r:id="rId81"/>
    <p:sldId id="277" r:id="rId82"/>
    <p:sldId id="278" r:id="rId83"/>
    <p:sldId id="279" r:id="rId84"/>
    <p:sldId id="280" r:id="rId85"/>
    <p:sldId id="281" r:id="rId86"/>
    <p:sldId id="499" r:id="rId87"/>
    <p:sldId id="410" r:id="rId88"/>
    <p:sldId id="411" r:id="rId89"/>
    <p:sldId id="412" r:id="rId90"/>
    <p:sldId id="413" r:id="rId91"/>
    <p:sldId id="414" r:id="rId92"/>
    <p:sldId id="415" r:id="rId93"/>
    <p:sldId id="416" r:id="rId94"/>
    <p:sldId id="417" r:id="rId95"/>
    <p:sldId id="419" r:id="rId96"/>
    <p:sldId id="418" r:id="rId97"/>
    <p:sldId id="421" r:id="rId98"/>
    <p:sldId id="422" r:id="rId99"/>
    <p:sldId id="423" r:id="rId100"/>
    <p:sldId id="424" r:id="rId101"/>
    <p:sldId id="428" r:id="rId102"/>
    <p:sldId id="425" r:id="rId103"/>
    <p:sldId id="429" r:id="rId104"/>
    <p:sldId id="430" r:id="rId105"/>
    <p:sldId id="432" r:id="rId106"/>
    <p:sldId id="433" r:id="rId107"/>
    <p:sldId id="434" r:id="rId108"/>
    <p:sldId id="435" r:id="rId109"/>
    <p:sldId id="436" r:id="rId110"/>
    <p:sldId id="437" r:id="rId111"/>
    <p:sldId id="438" r:id="rId112"/>
    <p:sldId id="439" r:id="rId113"/>
    <p:sldId id="440" r:id="rId114"/>
    <p:sldId id="441" r:id="rId115"/>
    <p:sldId id="442" r:id="rId116"/>
    <p:sldId id="474" r:id="rId117"/>
    <p:sldId id="469" r:id="rId118"/>
    <p:sldId id="444" r:id="rId119"/>
    <p:sldId id="445" r:id="rId120"/>
    <p:sldId id="446" r:id="rId121"/>
    <p:sldId id="448" r:id="rId122"/>
    <p:sldId id="449" r:id="rId123"/>
    <p:sldId id="450" r:id="rId124"/>
    <p:sldId id="451" r:id="rId125"/>
    <p:sldId id="453" r:id="rId126"/>
    <p:sldId id="447" r:id="rId127"/>
    <p:sldId id="452" r:id="rId128"/>
    <p:sldId id="463" r:id="rId129"/>
    <p:sldId id="454" r:id="rId130"/>
    <p:sldId id="457" r:id="rId131"/>
    <p:sldId id="458" r:id="rId132"/>
    <p:sldId id="459" r:id="rId133"/>
    <p:sldId id="460" r:id="rId134"/>
    <p:sldId id="461" r:id="rId135"/>
    <p:sldId id="462" r:id="rId136"/>
    <p:sldId id="500" r:id="rId137"/>
    <p:sldId id="464" r:id="rId138"/>
    <p:sldId id="465" r:id="rId139"/>
    <p:sldId id="466" r:id="rId140"/>
    <p:sldId id="467" r:id="rId141"/>
    <p:sldId id="470" r:id="rId142"/>
    <p:sldId id="471" r:id="rId143"/>
    <p:sldId id="473" r:id="rId144"/>
    <p:sldId id="475" r:id="rId145"/>
    <p:sldId id="472" r:id="rId146"/>
    <p:sldId id="468" r:id="rId147"/>
    <p:sldId id="476" r:id="rId148"/>
    <p:sldId id="477" r:id="rId149"/>
    <p:sldId id="478" r:id="rId150"/>
    <p:sldId id="479" r:id="rId151"/>
    <p:sldId id="480" r:id="rId152"/>
    <p:sldId id="481" r:id="rId153"/>
    <p:sldId id="482" r:id="rId154"/>
    <p:sldId id="483" r:id="rId155"/>
    <p:sldId id="485" r:id="rId156"/>
    <p:sldId id="486" r:id="rId157"/>
    <p:sldId id="488" r:id="rId158"/>
    <p:sldId id="489" r:id="rId159"/>
    <p:sldId id="443" r:id="rId1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9"/>
    <p:restoredTop sz="94637"/>
  </p:normalViewPr>
  <p:slideViewPr>
    <p:cSldViewPr snapToGrid="0" snapToObjects="1">
      <p:cViewPr varScale="1">
        <p:scale>
          <a:sx n="82" d="100"/>
          <a:sy n="82" d="100"/>
        </p:scale>
        <p:origin x="64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2/16/2021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03.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https://video-images.vice.com/articles/5a7a8fc6c712bd435ad062de/lede/1518071450570-SWISSINDO-2-of-9.jpeg?crop=0.5627xw:1xh;0.1967xw,0xh"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3" Type="http://schemas.openxmlformats.org/officeDocument/2006/relationships/image" Target="http://wakeupkiwi.com/images/us-dollars-uncut-sheets.jpg" TargetMode="External"/><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http://wakeupkiwi.com/images/ban-ki-moon-bad.jpg" TargetMode="External"/><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https://encrypted-tbn0.gstatic.com/images?q=tbn%3AANd9GcTwx6XP5SzByrJ0ENn8wZ2W9RMj6X7a-lD3zg&amp;usqp=CAU" TargetMode="External"/><Relationship Id="rId2" Type="http://schemas.openxmlformats.org/officeDocument/2006/relationships/image" Target="../media/image150.jpe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11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hyperlink" Target="http://kathmandupost.ekantipur.com/news/2016-07-13/japanese-emperor-akihito-plans-to-abdicate.html" TargetMode="Externa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11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http://wakeupkiwi.com/images/keenan-healing-machine.jpg" TargetMode="External"/><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https://www.disruptorleague.com/wp-content/uploads/2018/09/Disruptive-Innovation-Word-Cloud.jpg" TargetMode="External"/><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https://encrypted-tbn0.gstatic.com/images?q=tbn%3AANd9GcQzOgDzgzmvcnlNJAp_IEjAtmTgGGVIWU6OAA&amp;usqp=CAU" TargetMode="External"/><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en.wikipedia.org/wiki/Office_of_International_Treasury_Control"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http://wakeupkiwi.com/images/Keenan-Asia.jpg" TargetMode="External"/><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http://wakeupkiwi.com/images/janet-yellen-5.jpg" TargetMode="External"/><Relationship Id="rId2" Type="http://schemas.openxmlformats.org/officeDocument/2006/relationships/image" Target="../media/image166.jpeg"/><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124.xml.rels><?xml version="1.0" encoding="UTF-8" standalone="yes"?>
<Relationships xmlns="http://schemas.openxmlformats.org/package/2006/relationships"><Relationship Id="rId3" Type="http://schemas.openxmlformats.org/officeDocument/2006/relationships/image" Target="http://wakeupkiwi.com/images/bank-of-england-nwo.jpg" TargetMode="External"/><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http://wakeupkiwi.com/images/Duterte-victory.jpg" TargetMode="External"/><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http://wakeupkiwi.com/images/george-herbert-walker-bush.jpg" TargetMode="External"/><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https://i.insider.com/582330eb691e88284e8b4e24?width=800&amp;format=jpeg&amp;auto=webp" TargetMode="External"/><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http://www.wakeupkiwi.com/images/kuala-lumpur.jpg" TargetMode="External"/><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hyperlink" Target="https://www.youtube.com/watch?v=N6_DbVdVo-k&amp;list=TLnjdUYAVibB8"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http://wakeupkiwi.com/images/Wall_Street_Illuminati.jpg" TargetMode="External"/><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http://www.wakeupkiwi.com/images/united-nations-new-world-order-2.jpg" TargetMode="External"/><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https://pyxis.nymag.com/v1/imgs/fb6/b8e/c05b2f790c244e1fb450ad2a32e80242b0-18-donald-trump-week.rsquare.w700.jpg" TargetMode="External"/><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akeupkiwi.com/downloadpapers/209255397-world-bank-2012.pdf"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hyperlink" Target="http://www.wakeupkiwi.com/news-articles-37.shtml#Serco" TargetMode="External"/><Relationship Id="rId1" Type="http://schemas.openxmlformats.org/officeDocument/2006/relationships/slideLayout" Target="../slideLayouts/slideLayout2.xml"/><Relationship Id="rId4" Type="http://schemas.openxmlformats.org/officeDocument/2006/relationships/image" Target="http://www.wakeupkiwi.com/images/serco-van.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http://wakeupkiwi.com/images/najib-razak-Ahmad-Zahid-Hamidi.jpg" TargetMode="External"/><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http://www.wakeupkiwi.com/images/negara-bank-fake.jpg" TargetMode="External"/><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https://savvywisdom.com/wp-content/uploads/2015/09/Top-5-Funnies-American-Politicians.jpg" TargetMode="External"/><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http://wakeupkiwi.com/images/obama-illuminati-nwo.jpg" TargetMode="External"/><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http://www.wakeupkiwi.com/images/Illuminati-structure-fall.jpg" TargetMode="External"/><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http://www.wakeupkiwi.com/images/Merkel.jpg" TargetMode="External"/><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http://www.wakeupkiwi.com/images/emmanuel-macron.jpg" TargetMode="External"/><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0.xml.rels><?xml version="1.0" encoding="UTF-8" standalone="yes"?>
<Relationships xmlns="http://schemas.openxmlformats.org/package/2006/relationships"><Relationship Id="rId3" Type="http://schemas.openxmlformats.org/officeDocument/2006/relationships/image" Target="http://www.wakeupkiwi.com/images/bretton-woods-sign.jpg" TargetMode="External"/><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http://wakeupkiwi.com/images/keenan-korea-2.jpg" TargetMode="External"/><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8" Type="http://schemas.openxmlformats.org/officeDocument/2006/relationships/hyperlink" Target="https://www.youtube.com/watch?v=6r5ZpWzWL-I&amp;feature=youtu.be" TargetMode="External"/><Relationship Id="rId3" Type="http://schemas.openxmlformats.org/officeDocument/2006/relationships/image" Target="../media/image198.png"/><Relationship Id="rId7" Type="http://schemas.openxmlformats.org/officeDocument/2006/relationships/image" Target="../media/image200.png"/><Relationship Id="rId2" Type="http://schemas.openxmlformats.org/officeDocument/2006/relationships/hyperlink" Target="https://www.youtube.com/watch?v=WNYzn2VfTlI&amp;feature=youtu.be" TargetMode="External"/><Relationship Id="rId1" Type="http://schemas.openxmlformats.org/officeDocument/2006/relationships/slideLayout" Target="../slideLayouts/slideLayout2.xml"/><Relationship Id="rId6" Type="http://schemas.openxmlformats.org/officeDocument/2006/relationships/hyperlink" Target="https://www.youtube.com/watch?v=R_LN-Dnrxao&amp;feature=youtu.be" TargetMode="External"/><Relationship Id="rId5" Type="http://schemas.openxmlformats.org/officeDocument/2006/relationships/image" Target="../media/image199.png"/><Relationship Id="rId4" Type="http://schemas.openxmlformats.org/officeDocument/2006/relationships/hyperlink" Target="https://www.youtube.com/watch?v=guIyNIxCHog&amp;feature=youtu.be" TargetMode="External"/><Relationship Id="rId9" Type="http://schemas.openxmlformats.org/officeDocument/2006/relationships/image" Target="../media/image201.png"/></Relationships>
</file>

<file path=ppt/slides/_rels/slide15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https://upload.wikimedia.org/wikipedia/commons/3/35/Richard_L._Armitage.jpeg" TargetMode="External"/><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https://upload.wikimedia.org/wikipedia/commons/thumb/3/39/BUSHCR.jpg/220px-BUSHCR.jpg" TargetMode="Externa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https://static.politico.com/dims4/default/7869ee6/2147483647/resize/1160x%3E/quality/90/?url=http%3A%2F%2Fs3-origin-images.politico.com%2F2013%2F11%2F06%2Fgenerals-.jpg"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https://geopolitics.co/wp-content/uploads/2013/08/nkwithcounta1-scaled.jp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http://4.bp.blogspot.com/_hpxaqo7FS9c/TGmN4CdAp2I/AAAAAAAACX8/q31Ri8Bf4NY/s400/politics+-+Richard+Armitage.jpg"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https://encrypted-tbn0.gstatic.com/images?q=tbn%3AANd9GcQihnQGxWW4ud_isCgGHraZSQyIi24XCzJazA&amp;usqp=CAU"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https://lh3.googleusercontent.com/proxy/z_zUGG5Woqu004POpQgPeg4RaYdT79uYhD3zO7jhv92cai-iiuD3AjHTT8okwKNFhgp0zJzeegi-juAn_ulYGdzQQIkb_NHrL4GFrkGd"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https://encrypted-tbn0.gstatic.com/images?q=tbn%3AANd9GcTDQnp7kZJQoG3dpguwAKXBh-HEsy_lZO-JeQ&amp;usqp=CAU" TargetMode="External"/><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https://encrypted-tbn0.gstatic.com/images?q=tbn%3AANd9GcQ1gy4sOisZoyGKFYRTQWYc3IcgSXgzEAuk5A&amp;usqp=CAU" TargetMode="Externa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https://i.pinimg.com/originals/d4/e0/78/d4e078d2cc8110d70e168d9cd2456e8b.jpg"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https://hateandanger.files.wordpress.com/2012/04/congressman-louis-t-mcfadden-the-federal-reserve-banks-are-one-of-the-most-corrupt-institutions-the-world-has-ever-seen-there-is-not-a-man-within-the-sound-of-my-voice-who-does-not-know.jpg" TargetMode="External"/><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2mWaoGn_jTY" TargetMode="External"/><Relationship Id="rId1" Type="http://schemas.openxmlformats.org/officeDocument/2006/relationships/slideLayout" Target="../slideLayouts/slideLayout2.xml"/><Relationship Id="rId4" Type="http://schemas.openxmlformats.org/officeDocument/2006/relationships/image" Target="https://encrypted-tbn0.gstatic.com/images?q=tbn%3AANd9GcS6v1OVVCr1j9Y5XwhpQmfjPOMgzXcHb2PmlA&amp;usqp=CA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http://neilkeenan.com/images/US_firesale.png"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http://www.wakeupkiwi.com/images/keenan-cease-and-desist-1.jpg" TargetMode="Externa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neilkeenan.com/wp-content/uploads/2014/03/Apple-GMO.pn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neilkeenan.com/wp-content/uploads/2014/04/Militia_Snipers.jpg" TargetMode="External"/><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hyperlink" Target="http://neilkeenan.com/wp-content/uploads/2014/04/crowd-from-behind.jp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http://www.wakeupkiwi.com/images/unnamed.png"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openxmlformats.org/officeDocument/2006/relationships/image" Target="https://encrypted-tbn0.gstatic.com/images?q=tbn%3AANd9GcS8xu6qLM0pQIjCw9bTuRYGu17a1MgHzuAtvA&amp;usqp=CAU" TargetMode="External"/><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http://neilkeenan.com/wp-content/uploads/2020/08/neil-keenan-timeline-44.jpg" TargetMode="External"/><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http://neilkeenan.com/wp-content/uploads/2020/08/neil-keenan-timeline-45.jpg" TargetMode="External"/><Relationship Id="rId4" Type="http://schemas.openxmlformats.org/officeDocument/2006/relationships/image" Target="../media/image80.jpeg"/></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https://encrypted-tbn0.gstatic.com/images?q=tbn%3AANd9GcTYSHlD3vwXKk5sGk_R7vDChevN8AEiUB6j_Q&amp;usqp=CAU" TargetMode="External"/><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https://geopolitics.co/wp-content/uploads/2013/08/nkwithcounta1-scaled.jpg"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https://encrypted-tbn0.gstatic.com/images?q=tbn%3AANd9GcQmAsFVkvLkx3yN1oNRbh9iDEOXtQ_9_SQICQ&amp;usqp=CAU" TargetMode="External"/><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https://encrypted-tbn0.gstatic.com/images?q=tbn%3AANd9GcTpZVK-mg0nGbnTpjmzsAtXxmmDafPTr3ffNQ&amp;usqp=CAU"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https://static01.nyt.com/images/2011/06/09/business/09ubs/09ubs-articleLarge.jpg?quality=75&amp;auto=webp&amp;disable=upscale"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https://encrypted-tbn0.gstatic.com/images?q=tbn%3AANd9GcQesPgrlqMmUP9pBYRifrEi5Err7Fp1Xbdsdg&amp;usqp=CAU" TargetMode="External"/><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6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en.wikipedia.org/wiki/High_Frequency_Active_Auroral_Research_Program" TargetMode="External"/><Relationship Id="rId1" Type="http://schemas.openxmlformats.org/officeDocument/2006/relationships/slideLayout" Target="../slideLayouts/slideLayout2.xml"/><Relationship Id="rId6" Type="http://schemas.openxmlformats.org/officeDocument/2006/relationships/image" Target="http://wakeupkiwi.com/images/HAARP-Clam-Lake.jpg" TargetMode="External"/><Relationship Id="rId5" Type="http://schemas.openxmlformats.org/officeDocument/2006/relationships/image" Target="../media/image95.jpeg"/><Relationship Id="rId4" Type="http://schemas.openxmlformats.org/officeDocument/2006/relationships/image" Target="http://wakeupkiwi.com/images/HAARP-Alaska-1.jp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https://cdn.i-scmp.com/sites/default/files/styles/768x768/public/d8/images/methode/2019/11/04/42457b64-feb8-11e9-93ee-a5388fc1b87d_image_hires_140251.jpg?itok=vcDEcbP5&amp;v=1572847377" TargetMode="External"/><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https://thediplomat.com/wp-content/uploads/2014/06/thediplomat_2014-06-20_08-50-20.jpg" TargetMode="External"/><Relationship Id="rId5" Type="http://schemas.openxmlformats.org/officeDocument/2006/relationships/image" Target="../media/image98.jpeg"/><Relationship Id="rId4" Type="http://schemas.openxmlformats.org/officeDocument/2006/relationships/image" Target="../media/image97.jpeg"/></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https://spartanoftruth.files.wordpress.com/2013/01/the-players.pn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https://www.gisreportsonline.com/media/__sized__/report_images/East_Asia1-crop-c0-5__0-5-1340x828-70.jpg" TargetMode="External"/><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7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https://www.finews.com/images/cache/6a61259c776c6be0b45647c8053e9ee7_w500_h300_cp.jpg"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https://encrypted-tbn0.gstatic.com/images?q=tbn%3AANd9GcRtM_gmCaTusd7mXF2eY5TOiSj3_57L3pFFbg&amp;usqp=CAU" TargetMode="External"/><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81.xml.rels><?xml version="1.0" encoding="UTF-8" standalone="yes"?>
<Relationships xmlns="http://schemas.openxmlformats.org/package/2006/relationships"><Relationship Id="rId3" Type="http://schemas.openxmlformats.org/officeDocument/2006/relationships/image" Target="https://encrypted-tbn0.gstatic.com/images?q=tbn%3AANd9GcTsnrIeV0oAAYGVTVGSWhGjRKSeKjWY6EiE-Q&amp;usqp=CAU" TargetMode="External"/><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https://encrypted-tbn0.gstatic.com/images?q=tbn%3AANd9GcR3kk1aItS-gmYhgsrQl8fJSg1XGy_YN3OvHg&amp;usqp=CAU" TargetMode="External"/><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hyperlink" Target="https://www.youtube.com/watch?v=Bojp4Q1vvRg"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https://encrypted-tbn0.gstatic.com/images?q=tbn%3AANd9GcR3r_26veGdg0ttfDh-oCBoMeY7BtphKPFq-A&amp;usqp=CAU" TargetMode="Externa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http://yournewswire.com/obama-calling-for-german-military-support-to-fight-russia/"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0ED1-C2E9-E54A-9512-E03AAB11FE59}"/>
              </a:ext>
            </a:extLst>
          </p:cNvPr>
          <p:cNvSpPr>
            <a:spLocks noGrp="1"/>
          </p:cNvSpPr>
          <p:nvPr>
            <p:ph type="title"/>
          </p:nvPr>
        </p:nvSpPr>
        <p:spPr>
          <a:xfrm>
            <a:off x="677333" y="609599"/>
            <a:ext cx="8597295" cy="1692729"/>
          </a:xfrm>
        </p:spPr>
        <p:txBody>
          <a:bodyPr/>
          <a:lstStyle/>
          <a:p>
            <a:r>
              <a:rPr lang="en-US" dirty="0"/>
              <a:t>AMANAH’S PROFILE OF VALOR &amp; VICTOR</a:t>
            </a:r>
            <a:br>
              <a:rPr lang="en-US" dirty="0"/>
            </a:br>
            <a:r>
              <a:rPr lang="en-US" dirty="0"/>
              <a:t>AMANAH’S ODYSSEY II : </a:t>
            </a:r>
            <a:br>
              <a:rPr lang="en-US" dirty="0"/>
            </a:br>
            <a:r>
              <a:rPr lang="en-US" dirty="0"/>
              <a:t>THE SUPREME ORDEAL CIRCA 2013-2017</a:t>
            </a:r>
          </a:p>
        </p:txBody>
      </p:sp>
      <p:pic>
        <p:nvPicPr>
          <p:cNvPr id="4" name="image178.jpg">
            <a:extLst>
              <a:ext uri="{FF2B5EF4-FFF2-40B4-BE49-F238E27FC236}">
                <a16:creationId xmlns:a16="http://schemas.microsoft.com/office/drawing/2014/main" id="{26DDFE27-A543-4F4C-8E63-0A652DAFE277}"/>
              </a:ext>
            </a:extLst>
          </p:cNvPr>
          <p:cNvPicPr>
            <a:picLocks noGrp="1"/>
          </p:cNvPicPr>
          <p:nvPr>
            <p:ph idx="1"/>
          </p:nvPr>
        </p:nvPicPr>
        <p:blipFill>
          <a:blip r:embed="rId2"/>
          <a:srcRect/>
          <a:stretch>
            <a:fillRect/>
          </a:stretch>
        </p:blipFill>
        <p:spPr>
          <a:xfrm>
            <a:off x="3632456" y="2813731"/>
            <a:ext cx="2686424" cy="3881437"/>
          </a:xfrm>
          <a:prstGeom prst="rect">
            <a:avLst/>
          </a:prstGeom>
          <a:ln/>
        </p:spPr>
      </p:pic>
    </p:spTree>
    <p:extLst>
      <p:ext uri="{BB962C8B-B14F-4D97-AF65-F5344CB8AC3E}">
        <p14:creationId xmlns:p14="http://schemas.microsoft.com/office/powerpoint/2010/main" val="1144078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C8F-F2B1-C248-B93E-4FBDB681C550}"/>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7C23DC06-4FCE-A74A-A5BF-5345538B7ABC}"/>
              </a:ext>
            </a:extLst>
          </p:cNvPr>
          <p:cNvSpPr>
            <a:spLocks noGrp="1"/>
          </p:cNvSpPr>
          <p:nvPr>
            <p:ph idx="1"/>
          </p:nvPr>
        </p:nvSpPr>
        <p:spPr/>
        <p:txBody>
          <a:bodyPr/>
          <a:lstStyle/>
          <a:p>
            <a:r>
              <a:rPr lang="en-US" b="1" dirty="0"/>
              <a:t>One Peoples Public Trust (OPPT) Principals: Paula Humphrey, Heather Ann Tucci-Jarraf, Brian Kelly, Lisa Harrison and Caleb Skinner</a:t>
            </a:r>
          </a:p>
          <a:p>
            <a:r>
              <a:rPr lang="en-US" b="1" dirty="0"/>
              <a:t>Malik Hughes</a:t>
            </a:r>
          </a:p>
          <a:p>
            <a:r>
              <a:rPr lang="en-US" b="1" dirty="0"/>
              <a:t>Madame Wu </a:t>
            </a:r>
          </a:p>
          <a:p>
            <a:endParaRPr lang="en-US" dirty="0"/>
          </a:p>
        </p:txBody>
      </p:sp>
      <p:pic>
        <p:nvPicPr>
          <p:cNvPr id="4" name="Picture 3">
            <a:extLst>
              <a:ext uri="{FF2B5EF4-FFF2-40B4-BE49-F238E27FC236}">
                <a16:creationId xmlns:a16="http://schemas.microsoft.com/office/drawing/2014/main" id="{8FBD2F6A-206A-C34B-B717-66FC1E2F514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077024" y="2960053"/>
            <a:ext cx="5196978" cy="3703983"/>
          </a:xfrm>
          <a:prstGeom prst="rect">
            <a:avLst/>
          </a:prstGeom>
          <a:noFill/>
          <a:ln>
            <a:noFill/>
          </a:ln>
        </p:spPr>
      </p:pic>
    </p:spTree>
    <p:extLst>
      <p:ext uri="{BB962C8B-B14F-4D97-AF65-F5344CB8AC3E}">
        <p14:creationId xmlns:p14="http://schemas.microsoft.com/office/powerpoint/2010/main" val="24836983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2DEE7-7939-4D43-8EF2-61597A1721B3}"/>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EBC2D603-F59B-1849-B524-5BCC36A0059A}"/>
              </a:ext>
            </a:extLst>
          </p:cNvPr>
          <p:cNvSpPr>
            <a:spLocks noGrp="1"/>
          </p:cNvSpPr>
          <p:nvPr>
            <p:ph idx="1"/>
          </p:nvPr>
        </p:nvSpPr>
        <p:spPr>
          <a:xfrm>
            <a:off x="515413" y="1876539"/>
            <a:ext cx="8596668" cy="3880773"/>
          </a:xfrm>
        </p:spPr>
        <p:txBody>
          <a:bodyPr/>
          <a:lstStyle/>
          <a:p>
            <a:r>
              <a:rPr lang="en-US" dirty="0"/>
              <a:t>Message to Neil Keenan from the Dragon Family: </a:t>
            </a:r>
            <a:r>
              <a:rPr lang="en-US" i="1" dirty="0"/>
              <a:t>“Let the history books say WWW III ended on April 30, 20016.”</a:t>
            </a:r>
            <a:endParaRPr lang="en-US" dirty="0"/>
          </a:p>
          <a:p>
            <a:r>
              <a:rPr lang="en-US" b="1" dirty="0"/>
              <a:t>Executive Order -- Facilitation of a Presidential Transition – </a:t>
            </a:r>
          </a:p>
          <a:p>
            <a:r>
              <a:rPr lang="en-US" b="1" dirty="0"/>
              <a:t>General Dunford Joint Chief of Staff- Charge of Military Transition of Power</a:t>
            </a:r>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BA5AEA4A-3C37-7A4E-B06A-DA0AA81B5BDB}"/>
              </a:ext>
            </a:extLst>
          </p:cNvPr>
          <p:cNvPicPr/>
          <p:nvPr/>
        </p:nvPicPr>
        <p:blipFill>
          <a:blip r:embed="rId2">
            <a:extLst>
              <a:ext uri="{28A0092B-C50C-407E-A947-70E740481C1C}">
                <a14:useLocalDpi xmlns:a14="http://schemas.microsoft.com/office/drawing/2010/main" val="0"/>
              </a:ext>
            </a:extLst>
          </a:blip>
          <a:stretch>
            <a:fillRect/>
          </a:stretch>
        </p:blipFill>
        <p:spPr>
          <a:xfrm>
            <a:off x="2749997" y="3429000"/>
            <a:ext cx="4127500" cy="3235036"/>
          </a:xfrm>
          <a:prstGeom prst="rect">
            <a:avLst/>
          </a:prstGeom>
        </p:spPr>
      </p:pic>
    </p:spTree>
    <p:extLst>
      <p:ext uri="{BB962C8B-B14F-4D97-AF65-F5344CB8AC3E}">
        <p14:creationId xmlns:p14="http://schemas.microsoft.com/office/powerpoint/2010/main" val="3021282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33A8-7106-4F4B-A089-0C11D97F3CA6}"/>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68F7C56A-74D4-264F-B751-A0EE51729473}"/>
              </a:ext>
            </a:extLst>
          </p:cNvPr>
          <p:cNvSpPr>
            <a:spLocks noGrp="1"/>
          </p:cNvSpPr>
          <p:nvPr>
            <p:ph idx="1"/>
          </p:nvPr>
        </p:nvSpPr>
        <p:spPr/>
        <p:txBody>
          <a:bodyPr/>
          <a:lstStyle/>
          <a:p>
            <a:r>
              <a:rPr lang="en-US" b="1" dirty="0"/>
              <a:t>Obama starts by saying, </a:t>
            </a:r>
            <a:r>
              <a:rPr lang="en-US" b="1" i="1" dirty="0"/>
              <a:t>“It is my honor to be at my last, and perhaps the last, White House Correspondent’s Dinner”, </a:t>
            </a:r>
            <a:r>
              <a:rPr lang="en-US" b="1" dirty="0"/>
              <a:t>and he next says,</a:t>
            </a:r>
            <a:r>
              <a:rPr lang="en-US" b="1" i="1" dirty="0"/>
              <a:t> “The END of the Republic never looked better!” “I am just counting the days before my death panel!”</a:t>
            </a:r>
            <a:r>
              <a:rPr lang="en-US" b="1" dirty="0"/>
              <a:t> Then in the final act, he said, "</a:t>
            </a:r>
            <a:r>
              <a:rPr lang="en-US" b="1" i="1" dirty="0"/>
              <a:t>I have only 2 words to close with… Obama… Out!”</a:t>
            </a:r>
            <a:r>
              <a:rPr lang="en-US" b="1" dirty="0"/>
              <a:t> (Obama raises two fingers to his lips and Drops Mic)</a:t>
            </a:r>
          </a:p>
          <a:p>
            <a:endParaRPr lang="en-US" b="1" dirty="0"/>
          </a:p>
          <a:p>
            <a:endParaRPr lang="en-US" dirty="0"/>
          </a:p>
          <a:p>
            <a:endParaRPr lang="en-US" dirty="0"/>
          </a:p>
        </p:txBody>
      </p:sp>
      <p:pic>
        <p:nvPicPr>
          <p:cNvPr id="4" name="Picture 3">
            <a:extLst>
              <a:ext uri="{FF2B5EF4-FFF2-40B4-BE49-F238E27FC236}">
                <a16:creationId xmlns:a16="http://schemas.microsoft.com/office/drawing/2014/main" id="{43ECBC57-CE92-834B-9764-FEA0EAF0811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19234" y="3816927"/>
            <a:ext cx="4868257" cy="3041073"/>
          </a:xfrm>
          <a:prstGeom prst="rect">
            <a:avLst/>
          </a:prstGeom>
          <a:noFill/>
          <a:ln>
            <a:noFill/>
          </a:ln>
        </p:spPr>
      </p:pic>
    </p:spTree>
    <p:extLst>
      <p:ext uri="{BB962C8B-B14F-4D97-AF65-F5344CB8AC3E}">
        <p14:creationId xmlns:p14="http://schemas.microsoft.com/office/powerpoint/2010/main" val="12783879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B1265-D0B4-344E-91CB-0A64338CC9DD}"/>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FE440CD3-1484-BA45-BB25-8510F0CCA622}"/>
              </a:ext>
            </a:extLst>
          </p:cNvPr>
          <p:cNvSpPr>
            <a:spLocks noGrp="1"/>
          </p:cNvSpPr>
          <p:nvPr>
            <p:ph idx="1"/>
          </p:nvPr>
        </p:nvSpPr>
        <p:spPr>
          <a:xfrm>
            <a:off x="677334" y="2367627"/>
            <a:ext cx="8596668" cy="3880773"/>
          </a:xfrm>
        </p:spPr>
        <p:txBody>
          <a:bodyPr/>
          <a:lstStyle/>
          <a:p>
            <a:r>
              <a:rPr lang="en-US" b="1" dirty="0"/>
              <a:t>Citibank was forced to default to</a:t>
            </a:r>
            <a:r>
              <a:rPr lang="en-US" dirty="0"/>
              <a:t>  AIB / WF / HSBC with a 10:00PM deadline on Citibank to get Basil III compliant or default. This was signed in a backroom deal at 8:59:59 PM on May 1, 2016, which brought it back into compliance.”</a:t>
            </a:r>
          </a:p>
          <a:p>
            <a:r>
              <a:rPr lang="en-US" dirty="0"/>
              <a:t>Security Forces which earlier had been pulled from holding back the Citibank redemption locations were returned by midnight as 800#s and sovereign rates authorized for the Sunday, May 1st release.</a:t>
            </a:r>
          </a:p>
          <a:p>
            <a:endParaRPr lang="en-US" dirty="0"/>
          </a:p>
          <a:p>
            <a:endParaRPr lang="en-US" dirty="0"/>
          </a:p>
        </p:txBody>
      </p:sp>
      <p:pic>
        <p:nvPicPr>
          <p:cNvPr id="4" name="Picture 3">
            <a:extLst>
              <a:ext uri="{FF2B5EF4-FFF2-40B4-BE49-F238E27FC236}">
                <a16:creationId xmlns:a16="http://schemas.microsoft.com/office/drawing/2014/main" id="{4E4E5544-2BCA-8F43-BD34-58A0C627122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7334" y="4447339"/>
            <a:ext cx="2535381" cy="1801061"/>
          </a:xfrm>
          <a:prstGeom prst="rect">
            <a:avLst/>
          </a:prstGeom>
          <a:noFill/>
          <a:ln>
            <a:noFill/>
          </a:ln>
        </p:spPr>
      </p:pic>
      <p:pic>
        <p:nvPicPr>
          <p:cNvPr id="33794" name="Picture 2" descr="Image result for AIIB Image">
            <a:extLst>
              <a:ext uri="{FF2B5EF4-FFF2-40B4-BE49-F238E27FC236}">
                <a16:creationId xmlns:a16="http://schemas.microsoft.com/office/drawing/2014/main" id="{0FEA7862-2C41-424A-A662-6CA4F33617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64" t="14341" r="4908" b="10884"/>
          <a:stretch/>
        </p:blipFill>
        <p:spPr bwMode="auto">
          <a:xfrm>
            <a:off x="3454877" y="4308013"/>
            <a:ext cx="2535382" cy="2022734"/>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Image result for HSBC Image">
            <a:extLst>
              <a:ext uri="{FF2B5EF4-FFF2-40B4-BE49-F238E27FC236}">
                <a16:creationId xmlns:a16="http://schemas.microsoft.com/office/drawing/2014/main" id="{C33DF08B-EA1F-784C-BCFA-C380EF9FB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421" y="4190234"/>
            <a:ext cx="5117089" cy="225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926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9086C-0FD4-FA44-AD20-F3BB52E997EB}"/>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4E1DAD69-B12F-8449-9600-327545B5BF3A}"/>
              </a:ext>
            </a:extLst>
          </p:cNvPr>
          <p:cNvSpPr>
            <a:spLocks noGrp="1"/>
          </p:cNvSpPr>
          <p:nvPr>
            <p:ph idx="1"/>
          </p:nvPr>
        </p:nvSpPr>
        <p:spPr/>
        <p:txBody>
          <a:bodyPr/>
          <a:lstStyle/>
          <a:p>
            <a:r>
              <a:rPr lang="en-US" dirty="0"/>
              <a:t>China officially announced that the historical bonds will be redeemed. Madame Wu exchanged signatures with representatives of the Fed in Atlanta and has kicked off Tier 5. The Dinar and Zim has gone gold-backed.</a:t>
            </a:r>
          </a:p>
          <a:p>
            <a:r>
              <a:rPr lang="en-US" dirty="0"/>
              <a:t>There were 4 fake Madame Wu’s a few years ago (all appointed by the CIA).  </a:t>
            </a:r>
          </a:p>
        </p:txBody>
      </p:sp>
      <p:pic>
        <p:nvPicPr>
          <p:cNvPr id="34818" name="Picture 2" descr="Image result for Madame Wu China Image">
            <a:extLst>
              <a:ext uri="{FF2B5EF4-FFF2-40B4-BE49-F238E27FC236}">
                <a16:creationId xmlns:a16="http://schemas.microsoft.com/office/drawing/2014/main" id="{397BD8B6-84EB-A544-980F-41F827A3D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484" y="3429000"/>
            <a:ext cx="56769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4546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4D13-660D-BC48-8A5F-9435C7D6555C}"/>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C260DED4-F235-F549-9116-E4F0946DA252}"/>
              </a:ext>
            </a:extLst>
          </p:cNvPr>
          <p:cNvSpPr>
            <a:spLocks noGrp="1"/>
          </p:cNvSpPr>
          <p:nvPr>
            <p:ph idx="1"/>
          </p:nvPr>
        </p:nvSpPr>
        <p:spPr/>
        <p:txBody>
          <a:bodyPr/>
          <a:lstStyle/>
          <a:p>
            <a:r>
              <a:rPr lang="en-US" i="1" dirty="0"/>
              <a:t>South Korea is the melting pot for holding WWII gold. South Korea has more than 3,000,000 mt of gold, which is being planned via transaction between President Park and Globalist Organizations from throughout the world.</a:t>
            </a:r>
            <a:r>
              <a:rPr lang="en-US" dirty="0"/>
              <a:t> </a:t>
            </a:r>
          </a:p>
        </p:txBody>
      </p:sp>
      <p:pic>
        <p:nvPicPr>
          <p:cNvPr id="35842" name="Picture 2" descr="Image result for President Park South Korea Gold Image">
            <a:extLst>
              <a:ext uri="{FF2B5EF4-FFF2-40B4-BE49-F238E27FC236}">
                <a16:creationId xmlns:a16="http://schemas.microsoft.com/office/drawing/2014/main" id="{099BC95B-69B5-BC40-BAFB-0C03FBA5D2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453"/>
          <a:stretch/>
        </p:blipFill>
        <p:spPr bwMode="auto">
          <a:xfrm>
            <a:off x="3201989" y="3202710"/>
            <a:ext cx="4567237" cy="3461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7736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FF708-E3AE-8647-A8B2-7CB9BBFF256F}"/>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FF103D9D-4902-3248-8183-83FFBF2CE9AB}"/>
              </a:ext>
            </a:extLst>
          </p:cNvPr>
          <p:cNvSpPr>
            <a:spLocks noGrp="1"/>
          </p:cNvSpPr>
          <p:nvPr>
            <p:ph idx="1"/>
          </p:nvPr>
        </p:nvSpPr>
        <p:spPr/>
        <p:txBody>
          <a:bodyPr/>
          <a:lstStyle/>
          <a:p>
            <a:r>
              <a:rPr lang="en-US" dirty="0"/>
              <a:t>Neil Keenan parts ways with Drake Bailey and Tommy Williams of Cosmic Voice</a:t>
            </a:r>
          </a:p>
          <a:p>
            <a:r>
              <a:rPr lang="en-US" i="1" dirty="0"/>
              <a:t>“Drake was wonderful and a close friend, but sometimes good things come to an end and such is the case.”</a:t>
            </a:r>
            <a:endParaRPr lang="en-US" dirty="0"/>
          </a:p>
          <a:p>
            <a:endParaRPr lang="en-US" dirty="0"/>
          </a:p>
        </p:txBody>
      </p:sp>
      <p:pic>
        <p:nvPicPr>
          <p:cNvPr id="4" name="Picture 3">
            <a:extLst>
              <a:ext uri="{FF2B5EF4-FFF2-40B4-BE49-F238E27FC236}">
                <a16:creationId xmlns:a16="http://schemas.microsoft.com/office/drawing/2014/main" id="{66E1BE5B-2C60-564E-B645-AA6027FD1E91}"/>
              </a:ext>
            </a:extLst>
          </p:cNvPr>
          <p:cNvPicPr/>
          <p:nvPr/>
        </p:nvPicPr>
        <p:blipFill>
          <a:blip r:embed="rId2">
            <a:extLst>
              <a:ext uri="{28A0092B-C50C-407E-A947-70E740481C1C}">
                <a14:useLocalDpi xmlns:a14="http://schemas.microsoft.com/office/drawing/2010/main" val="0"/>
              </a:ext>
            </a:extLst>
          </a:blip>
          <a:stretch>
            <a:fillRect/>
          </a:stretch>
        </p:blipFill>
        <p:spPr>
          <a:xfrm>
            <a:off x="816429" y="3135085"/>
            <a:ext cx="3852915" cy="3722915"/>
          </a:xfrm>
          <a:prstGeom prst="rect">
            <a:avLst/>
          </a:prstGeom>
        </p:spPr>
      </p:pic>
      <p:pic>
        <p:nvPicPr>
          <p:cNvPr id="5" name="Picture 4">
            <a:extLst>
              <a:ext uri="{FF2B5EF4-FFF2-40B4-BE49-F238E27FC236}">
                <a16:creationId xmlns:a16="http://schemas.microsoft.com/office/drawing/2014/main" id="{676DCFC3-BD1C-DF4F-A569-77DF8BFB81F3}"/>
              </a:ext>
            </a:extLst>
          </p:cNvPr>
          <p:cNvPicPr/>
          <p:nvPr/>
        </p:nvPicPr>
        <p:blipFill>
          <a:blip r:embed="rId3">
            <a:extLst>
              <a:ext uri="{28A0092B-C50C-407E-A947-70E740481C1C}">
                <a14:useLocalDpi xmlns:a14="http://schemas.microsoft.com/office/drawing/2010/main" val="0"/>
              </a:ext>
            </a:extLst>
          </a:blip>
          <a:stretch>
            <a:fillRect/>
          </a:stretch>
        </p:blipFill>
        <p:spPr>
          <a:xfrm>
            <a:off x="5371787" y="3135086"/>
            <a:ext cx="3852916" cy="3722914"/>
          </a:xfrm>
          <a:prstGeom prst="rect">
            <a:avLst/>
          </a:prstGeom>
        </p:spPr>
      </p:pic>
    </p:spTree>
    <p:extLst>
      <p:ext uri="{BB962C8B-B14F-4D97-AF65-F5344CB8AC3E}">
        <p14:creationId xmlns:p14="http://schemas.microsoft.com/office/powerpoint/2010/main" val="27746522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DC59C-6657-2A4E-A6DE-64420C880138}"/>
              </a:ext>
            </a:extLst>
          </p:cNvPr>
          <p:cNvSpPr>
            <a:spLocks noGrp="1"/>
          </p:cNvSpPr>
          <p:nvPr>
            <p:ph type="title"/>
          </p:nvPr>
        </p:nvSpPr>
        <p:spPr/>
        <p:txBody>
          <a:bodyPr/>
          <a:lstStyle/>
          <a:p>
            <a:r>
              <a:rPr lang="en-US" dirty="0"/>
              <a:t>AMANAH’S ODYSSEY II | THE SUPREME ORDEAL: NEIL KEENAN UPDATE 2016</a:t>
            </a:r>
          </a:p>
        </p:txBody>
      </p:sp>
      <p:sp>
        <p:nvSpPr>
          <p:cNvPr id="4" name="Content Placeholder 3">
            <a:extLst>
              <a:ext uri="{FF2B5EF4-FFF2-40B4-BE49-F238E27FC236}">
                <a16:creationId xmlns:a16="http://schemas.microsoft.com/office/drawing/2014/main" id="{23946386-84A8-0E44-8505-676ED3A335E6}"/>
              </a:ext>
            </a:extLst>
          </p:cNvPr>
          <p:cNvSpPr>
            <a:spLocks noGrp="1"/>
          </p:cNvSpPr>
          <p:nvPr>
            <p:ph idx="1"/>
          </p:nvPr>
        </p:nvSpPr>
        <p:spPr>
          <a:xfrm>
            <a:off x="677334" y="2012043"/>
            <a:ext cx="8596668" cy="3880773"/>
          </a:xfrm>
        </p:spPr>
        <p:txBody>
          <a:bodyPr/>
          <a:lstStyle/>
          <a:p>
            <a:r>
              <a:rPr lang="en-US" dirty="0"/>
              <a:t>Kim Goguen (aka Kristie Adams) broke off from Cosmic Voice to set up her fraudulent Manna World Trust.</a:t>
            </a:r>
          </a:p>
          <a:p>
            <a:endParaRPr lang="en-US" dirty="0"/>
          </a:p>
        </p:txBody>
      </p:sp>
      <p:pic>
        <p:nvPicPr>
          <p:cNvPr id="36868" name="Picture 4" descr="Image result for Kim Gougen Manna World Trust Image">
            <a:extLst>
              <a:ext uri="{FF2B5EF4-FFF2-40B4-BE49-F238E27FC236}">
                <a16:creationId xmlns:a16="http://schemas.microsoft.com/office/drawing/2014/main" id="{5C0BDF60-78D6-B543-87B0-303B927ABC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72" r="857"/>
          <a:stretch/>
        </p:blipFill>
        <p:spPr bwMode="auto">
          <a:xfrm>
            <a:off x="2917999" y="2694214"/>
            <a:ext cx="4560488"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6003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7ED3-E922-B441-9F3A-1DD03D22A6DF}"/>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D8ADD021-77F9-2D4C-BF97-71B5AB0CF3B2}"/>
              </a:ext>
            </a:extLst>
          </p:cNvPr>
          <p:cNvSpPr>
            <a:spLocks noGrp="1"/>
          </p:cNvSpPr>
          <p:nvPr>
            <p:ph idx="1"/>
          </p:nvPr>
        </p:nvSpPr>
        <p:spPr>
          <a:xfrm>
            <a:off x="497719" y="1930400"/>
            <a:ext cx="8596668" cy="3880773"/>
          </a:xfrm>
        </p:spPr>
        <p:txBody>
          <a:bodyPr/>
          <a:lstStyle/>
          <a:p>
            <a:r>
              <a:rPr lang="en-US" b="1" dirty="0"/>
              <a:t>The de Jure Republic of the united States</a:t>
            </a:r>
            <a:r>
              <a:rPr lang="en-US" dirty="0"/>
              <a:t> </a:t>
            </a:r>
          </a:p>
          <a:p>
            <a:r>
              <a:rPr lang="en-US" dirty="0"/>
              <a:t>The offices and officer positions have not been filled, nor can they be filled, with the existing Congressmen (or women), Senators, Judges, President or other Corporate government officials duly elected or appointed; as all existing usurpers have committed fraud and a host of other unconstitutional acts. </a:t>
            </a:r>
          </a:p>
        </p:txBody>
      </p:sp>
      <p:pic>
        <p:nvPicPr>
          <p:cNvPr id="37890" name="Picture 2" descr="Image result for Washington D.C. Foreign Corporation">
            <a:extLst>
              <a:ext uri="{FF2B5EF4-FFF2-40B4-BE49-F238E27FC236}">
                <a16:creationId xmlns:a16="http://schemas.microsoft.com/office/drawing/2014/main" id="{35AD34AC-67D4-1041-B0BC-73D237A05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2" y="3664175"/>
            <a:ext cx="6678384" cy="299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6581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F96F4-21C5-7440-8BF0-F685266BA24F}"/>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38ED22CA-37F3-8A4E-A6D2-8A8D81FE83E1}"/>
              </a:ext>
            </a:extLst>
          </p:cNvPr>
          <p:cNvSpPr>
            <a:spLocks noGrp="1"/>
          </p:cNvSpPr>
          <p:nvPr>
            <p:ph idx="1"/>
          </p:nvPr>
        </p:nvSpPr>
        <p:spPr/>
        <p:txBody>
          <a:bodyPr/>
          <a:lstStyle/>
          <a:p>
            <a:r>
              <a:rPr lang="en-US" b="1" dirty="0"/>
              <a:t>AN AUDIT AND RESPONSE BY ANONYMOUS</a:t>
            </a:r>
          </a:p>
          <a:p>
            <a:r>
              <a:rPr lang="en-US" i="1" dirty="0"/>
              <a:t>We are also aware that in order for Neil Keenan to verify and expose the above (Obama Transition of Power), he chose to let go of billions in profit in a deal with the US Treasury regarding the purchase of 300,000 MT of AU.</a:t>
            </a:r>
            <a:endParaRPr lang="en-US" dirty="0"/>
          </a:p>
          <a:p>
            <a:r>
              <a:rPr lang="en-US" i="1" dirty="0"/>
              <a:t>This was to be a deal with the New Republic, not the old Zionist Cabal one, which is the only way, according to the documents we have seen, that Mr. Keenan would deal with them. The Cabal and the Bush/Clinton families had to be gone in order for this business transaction to be completed.</a:t>
            </a:r>
            <a:endParaRPr lang="en-US" dirty="0"/>
          </a:p>
          <a:p>
            <a:r>
              <a:rPr lang="en-US" b="1" dirty="0"/>
              <a:t> </a:t>
            </a:r>
            <a:r>
              <a:rPr lang="en-US" i="1" dirty="0"/>
              <a:t>Throughout our extensive research we are very much aware of Mr. Keenan using $US9.5 million (not including frozen/stolen accounts totaling more than $US185 million) of his own money to finance his many global efforts.</a:t>
            </a:r>
            <a:endParaRPr lang="en-US" dirty="0"/>
          </a:p>
          <a:p>
            <a:endParaRPr lang="en-US" b="1" dirty="0"/>
          </a:p>
        </p:txBody>
      </p:sp>
      <p:pic>
        <p:nvPicPr>
          <p:cNvPr id="4" name="Picture 3">
            <a:extLst>
              <a:ext uri="{FF2B5EF4-FFF2-40B4-BE49-F238E27FC236}">
                <a16:creationId xmlns:a16="http://schemas.microsoft.com/office/drawing/2014/main" id="{4E6BA733-E7F3-4940-983B-A24D1177BE5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60579" y="5327939"/>
            <a:ext cx="1426845" cy="1426845"/>
          </a:xfrm>
          <a:prstGeom prst="rect">
            <a:avLst/>
          </a:prstGeom>
          <a:noFill/>
          <a:ln>
            <a:noFill/>
          </a:ln>
        </p:spPr>
      </p:pic>
    </p:spTree>
    <p:extLst>
      <p:ext uri="{BB962C8B-B14F-4D97-AF65-F5344CB8AC3E}">
        <p14:creationId xmlns:p14="http://schemas.microsoft.com/office/powerpoint/2010/main" val="15951803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16BD-B3C2-854F-BE4F-D3FC0BE91A51}"/>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AF4632A8-ACF0-A54D-AE90-537B212F1AD0}"/>
              </a:ext>
            </a:extLst>
          </p:cNvPr>
          <p:cNvSpPr>
            <a:spLocks noGrp="1"/>
          </p:cNvSpPr>
          <p:nvPr>
            <p:ph idx="1"/>
          </p:nvPr>
        </p:nvSpPr>
        <p:spPr/>
        <p:txBody>
          <a:bodyPr/>
          <a:lstStyle/>
          <a:p>
            <a:r>
              <a:rPr lang="en-US" dirty="0"/>
              <a:t>The Global Collateral Accounts are the Real Deal….No More GESARA NESARA Disinformation Blah…Blah…Blah….It’s A Cabal Con Job Game. Who would benefits from a debt jubilee or a wealth distribution? </a:t>
            </a:r>
          </a:p>
          <a:p>
            <a:r>
              <a:rPr lang="en-US" dirty="0"/>
              <a:t>if you write off debt and give every man, women and child a million dollars you will see products will cost a lot more as inflation will skyrocket.  But will it hurt the ‘elite’?  Not really. </a:t>
            </a:r>
          </a:p>
          <a:p>
            <a:r>
              <a:rPr lang="en-US" dirty="0"/>
              <a:t>Solution: Restore the De Jure Republic of the united States of America Continental Congress</a:t>
            </a:r>
          </a:p>
          <a:p>
            <a:endParaRPr lang="en-US" dirty="0"/>
          </a:p>
          <a:p>
            <a:endParaRPr lang="en-US" dirty="0"/>
          </a:p>
          <a:p>
            <a:endParaRPr lang="en-US" dirty="0"/>
          </a:p>
        </p:txBody>
      </p:sp>
      <p:pic>
        <p:nvPicPr>
          <p:cNvPr id="38914" name="Picture 2" descr="Image result for GESARA NESARA Image">
            <a:extLst>
              <a:ext uri="{FF2B5EF4-FFF2-40B4-BE49-F238E27FC236}">
                <a16:creationId xmlns:a16="http://schemas.microsoft.com/office/drawing/2014/main" id="{EB451283-7E6B-F24D-9D7C-E7DE56691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200" y="4394200"/>
            <a:ext cx="5180972"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986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B00C8-5A69-8045-A4BF-42778C79C233}"/>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5268B746-ED09-D946-8CD2-D0C0FC68683A}"/>
              </a:ext>
            </a:extLst>
          </p:cNvPr>
          <p:cNvSpPr>
            <a:spLocks noGrp="1"/>
          </p:cNvSpPr>
          <p:nvPr>
            <p:ph idx="1"/>
          </p:nvPr>
        </p:nvSpPr>
        <p:spPr/>
        <p:txBody>
          <a:bodyPr/>
          <a:lstStyle/>
          <a:p>
            <a:r>
              <a:rPr lang="en-US" dirty="0"/>
              <a:t>United Nations SwissIndo</a:t>
            </a:r>
          </a:p>
          <a:p>
            <a:endParaRPr lang="en-US" dirty="0"/>
          </a:p>
        </p:txBody>
      </p:sp>
      <p:pic>
        <p:nvPicPr>
          <p:cNvPr id="4" name="Picture 173415766" descr="The Debt Cult That Wants to Save the World With a Mountain of Gold">
            <a:extLst>
              <a:ext uri="{FF2B5EF4-FFF2-40B4-BE49-F238E27FC236}">
                <a16:creationId xmlns:a16="http://schemas.microsoft.com/office/drawing/2014/main" id="{171E08AF-EB7F-6442-8135-15068D86577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77334" y="2724979"/>
            <a:ext cx="4093448" cy="3985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Indo : The Scam exposed - Quatloos!">
            <a:extLst>
              <a:ext uri="{FF2B5EF4-FFF2-40B4-BE49-F238E27FC236}">
                <a16:creationId xmlns:a16="http://schemas.microsoft.com/office/drawing/2014/main" id="{A9F32F97-6292-2247-87CE-49A66C699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087" y="1930400"/>
            <a:ext cx="6838122" cy="492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5445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4FA46-F0DB-7E4C-9174-DE50A700360E}"/>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4AFA8EEF-4EC4-6347-8E5E-C10F1AF9C11E}"/>
              </a:ext>
            </a:extLst>
          </p:cNvPr>
          <p:cNvSpPr>
            <a:spLocks noGrp="1"/>
          </p:cNvSpPr>
          <p:nvPr>
            <p:ph idx="1"/>
          </p:nvPr>
        </p:nvSpPr>
        <p:spPr/>
        <p:txBody>
          <a:bodyPr/>
          <a:lstStyle/>
          <a:p>
            <a:r>
              <a:rPr lang="en-US" dirty="0"/>
              <a:t>Fake issues of $100 Federal Reserve Notes printed and warehoused in China. Taiwan has crates full too. The Philippines have crates of un-cut sheets </a:t>
            </a:r>
          </a:p>
          <a:p>
            <a:r>
              <a:rPr lang="en-US" dirty="0"/>
              <a:t>And Neil has bunkers full in Indonesia of all kinds of rotting paper.</a:t>
            </a:r>
          </a:p>
          <a:p>
            <a:r>
              <a:rPr lang="en-US" dirty="0"/>
              <a:t>Yes, the foundation of the described transaction is fraudulent. Period. </a:t>
            </a:r>
          </a:p>
          <a:p>
            <a:r>
              <a:rPr lang="en-US" dirty="0"/>
              <a:t>UBS cannot use Collateral Account gold or assets as collateral backing such issuances of currency regardless of who or where the currency is printed.</a:t>
            </a:r>
          </a:p>
          <a:p>
            <a:endParaRPr lang="en-US" dirty="0"/>
          </a:p>
        </p:txBody>
      </p:sp>
      <p:sp>
        <p:nvSpPr>
          <p:cNvPr id="4" name="Rectangle 2">
            <a:extLst>
              <a:ext uri="{FF2B5EF4-FFF2-40B4-BE49-F238E27FC236}">
                <a16:creationId xmlns:a16="http://schemas.microsoft.com/office/drawing/2014/main" id="{5647BC89-A880-1E42-AFA3-3E10E92D204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9937" name="Picture 141">
            <a:extLst>
              <a:ext uri="{FF2B5EF4-FFF2-40B4-BE49-F238E27FC236}">
                <a16:creationId xmlns:a16="http://schemas.microsoft.com/office/drawing/2014/main" id="{37CCC7FA-D0CE-B241-9F82-F6CD362B4F4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579914" y="4343400"/>
            <a:ext cx="5584372" cy="2367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859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D4D9D-EEEE-7D43-A02C-E1053C16CA35}"/>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2638ABED-ABE0-F047-89C5-F3617A759FA3}"/>
              </a:ext>
            </a:extLst>
          </p:cNvPr>
          <p:cNvSpPr>
            <a:spLocks noGrp="1"/>
          </p:cNvSpPr>
          <p:nvPr>
            <p:ph idx="1"/>
          </p:nvPr>
        </p:nvSpPr>
        <p:spPr/>
        <p:txBody>
          <a:bodyPr/>
          <a:lstStyle/>
          <a:p>
            <a:r>
              <a:rPr lang="en-US" dirty="0"/>
              <a:t>SG UNITED NATIONS BUSTED: Secretary General of the UN Ban Ki moon unofficially visited South Korean President Park being there was an attempt to keep the NWO or Globalist Agenda alive. </a:t>
            </a:r>
          </a:p>
          <a:p>
            <a:r>
              <a:rPr lang="en-US" dirty="0"/>
              <a:t>Empty handed, Ban Ki-moon then traveled to China to meet President Xi Jinping. Xi had him wait and sat amused by the UN offerings. After all, for nearly 75 years China and Asia have had to take a back seat to this totally corrupt organization entitled the United Nations. </a:t>
            </a:r>
          </a:p>
          <a:p>
            <a:r>
              <a:rPr lang="en-US" dirty="0"/>
              <a:t>The Dragon Family was offended and amused by the nerve of this Moonie. The Chinese sat there smiling saying to themselves</a:t>
            </a:r>
            <a:r>
              <a:rPr lang="en-US" i="1" dirty="0"/>
              <a:t> “What do you want this time, you old thief?”</a:t>
            </a:r>
            <a:r>
              <a:rPr lang="en-US" dirty="0"/>
              <a:t>  </a:t>
            </a:r>
          </a:p>
          <a:p>
            <a:endParaRPr lang="en-US" dirty="0"/>
          </a:p>
        </p:txBody>
      </p:sp>
      <p:sp>
        <p:nvSpPr>
          <p:cNvPr id="4" name="Rectangle 4">
            <a:extLst>
              <a:ext uri="{FF2B5EF4-FFF2-40B4-BE49-F238E27FC236}">
                <a16:creationId xmlns:a16="http://schemas.microsoft.com/office/drawing/2014/main" id="{FAFC746E-4832-7B4F-B82B-7DDE7816236E}"/>
              </a:ext>
            </a:extLst>
          </p:cNvPr>
          <p:cNvSpPr>
            <a:spLocks noChangeArrowheads="1"/>
          </p:cNvSpPr>
          <p:nvPr/>
        </p:nvSpPr>
        <p:spPr bwMode="auto">
          <a:xfrm>
            <a:off x="3788229" y="51206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63" name="Picture 154">
            <a:extLst>
              <a:ext uri="{FF2B5EF4-FFF2-40B4-BE49-F238E27FC236}">
                <a16:creationId xmlns:a16="http://schemas.microsoft.com/office/drawing/2014/main" id="{37FDF938-81BB-E648-A6F1-07E9203BEAB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788229" y="5016500"/>
            <a:ext cx="3225800" cy="184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6420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DFD7C-618B-D746-A479-167273D20DE1}"/>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5E90566F-7206-1C48-99C9-93FF8CF69325}"/>
              </a:ext>
            </a:extLst>
          </p:cNvPr>
          <p:cNvSpPr>
            <a:spLocks noGrp="1"/>
          </p:cNvSpPr>
          <p:nvPr>
            <p:ph idx="1"/>
          </p:nvPr>
        </p:nvSpPr>
        <p:spPr>
          <a:xfrm>
            <a:off x="677334" y="2173289"/>
            <a:ext cx="8596668" cy="3880773"/>
          </a:xfrm>
        </p:spPr>
        <p:txBody>
          <a:bodyPr/>
          <a:lstStyle/>
          <a:p>
            <a:r>
              <a:rPr lang="en-US" dirty="0"/>
              <a:t>Why President Park ‘had to go’ had to do with her not delivering the Gold to Jeb Bush and the US Treasury—again Neil Keenan and team had stopped it.</a:t>
            </a:r>
          </a:p>
          <a:p>
            <a:r>
              <a:rPr lang="en-US" dirty="0"/>
              <a:t>Park could not and did not relent after many times being requested to do so. She stood strong as a Korean should supporting her people. </a:t>
            </a:r>
          </a:p>
          <a:p>
            <a:r>
              <a:rPr lang="en-US" dirty="0"/>
              <a:t>She wanted Korea’s national and international debt paid and more than anything she wished for and wanted the reunification of Korea. As they all do.</a:t>
            </a:r>
          </a:p>
          <a:p>
            <a:r>
              <a:rPr lang="en-US" dirty="0"/>
              <a:t>She has united and joined forces with many known and unknown for this very reason unbeknownst to the Western World (Globalists).</a:t>
            </a:r>
          </a:p>
          <a:p>
            <a:endParaRPr lang="en-US" dirty="0"/>
          </a:p>
          <a:p>
            <a:endParaRPr lang="en-US" dirty="0"/>
          </a:p>
          <a:p>
            <a:endParaRPr lang="en-US" dirty="0"/>
          </a:p>
        </p:txBody>
      </p:sp>
      <p:sp>
        <p:nvSpPr>
          <p:cNvPr id="4" name="Rectangle 2">
            <a:extLst>
              <a:ext uri="{FF2B5EF4-FFF2-40B4-BE49-F238E27FC236}">
                <a16:creationId xmlns:a16="http://schemas.microsoft.com/office/drawing/2014/main" id="{CAFAB9F7-6DB2-9442-B731-FEAE1E3EE6B0}"/>
              </a:ext>
            </a:extLst>
          </p:cNvPr>
          <p:cNvSpPr>
            <a:spLocks noChangeArrowheads="1"/>
          </p:cNvSpPr>
          <p:nvPr/>
        </p:nvSpPr>
        <p:spPr bwMode="auto">
          <a:xfrm>
            <a:off x="0" y="12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CC251B33-DD2C-3043-9E86-46F5C2BCC45B}"/>
              </a:ext>
            </a:extLst>
          </p:cNvPr>
          <p:cNvSpPr>
            <a:spLocks noChangeArrowheads="1"/>
          </p:cNvSpPr>
          <p:nvPr/>
        </p:nvSpPr>
        <p:spPr bwMode="auto">
          <a:xfrm>
            <a:off x="4212770" y="39388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987" name="Picture 494234957" descr="2016 Has Been a Terrible Year for Political Dynasties - The Atlantic">
            <a:extLst>
              <a:ext uri="{FF2B5EF4-FFF2-40B4-BE49-F238E27FC236}">
                <a16:creationId xmlns:a16="http://schemas.microsoft.com/office/drawing/2014/main" id="{71B85F82-3BC7-2D44-8688-3BB375D7F88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697207" y="511125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4F4DC03-1CEF-7B46-906D-D00CEA2FB7D0}"/>
              </a:ext>
            </a:extLst>
          </p:cNvPr>
          <p:cNvPicPr/>
          <p:nvPr/>
        </p:nvPicPr>
        <p:blipFill rotWithShape="1">
          <a:blip r:embed="rId4">
            <a:extLst>
              <a:ext uri="{28A0092B-C50C-407E-A947-70E740481C1C}">
                <a14:useLocalDpi xmlns:a14="http://schemas.microsoft.com/office/drawing/2010/main" val="0"/>
              </a:ext>
            </a:extLst>
          </a:blip>
          <a:srcRect l="14755" r="2648"/>
          <a:stretch/>
        </p:blipFill>
        <p:spPr bwMode="auto">
          <a:xfrm>
            <a:off x="5897826" y="5111250"/>
            <a:ext cx="1554480" cy="1261745"/>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19EA0BCA-B4B8-D342-84E1-B13C26D37EE8}"/>
              </a:ext>
            </a:extLst>
          </p:cNvPr>
          <p:cNvPicPr/>
          <p:nvPr/>
        </p:nvPicPr>
        <p:blipFill rotWithShape="1">
          <a:blip r:embed="rId5">
            <a:extLst>
              <a:ext uri="{28A0092B-C50C-407E-A947-70E740481C1C}">
                <a14:useLocalDpi xmlns:a14="http://schemas.microsoft.com/office/drawing/2010/main" val="0"/>
              </a:ext>
            </a:extLst>
          </a:blip>
          <a:srcRect l="4020" r="6042"/>
          <a:stretch/>
        </p:blipFill>
        <p:spPr bwMode="auto">
          <a:xfrm>
            <a:off x="3455453" y="5120775"/>
            <a:ext cx="2011680" cy="1252220"/>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087AFA9B-4404-5640-A0A9-B84BE71700C0}"/>
              </a:ext>
            </a:extLst>
          </p:cNvPr>
          <p:cNvPicPr/>
          <p:nvPr/>
        </p:nvPicPr>
        <p:blipFill rotWithShape="1">
          <a:blip r:embed="rId6">
            <a:extLst>
              <a:ext uri="{28A0092B-C50C-407E-A947-70E740481C1C}">
                <a14:useLocalDpi xmlns:a14="http://schemas.microsoft.com/office/drawing/2010/main" val="0"/>
              </a:ext>
            </a:extLst>
          </a:blip>
          <a:srcRect l="10399" r="4088" b="5840"/>
          <a:stretch/>
        </p:blipFill>
        <p:spPr bwMode="auto">
          <a:xfrm>
            <a:off x="1112350" y="5100455"/>
            <a:ext cx="2124710" cy="12299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00608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2C95-C30F-A349-A18A-25866F5AD888}"/>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F5BFC791-1030-3D43-AAC3-E156FD5C21C4}"/>
              </a:ext>
            </a:extLst>
          </p:cNvPr>
          <p:cNvSpPr>
            <a:spLocks noGrp="1"/>
          </p:cNvSpPr>
          <p:nvPr>
            <p:ph idx="1"/>
          </p:nvPr>
        </p:nvSpPr>
        <p:spPr/>
        <p:txBody>
          <a:bodyPr/>
          <a:lstStyle/>
          <a:p>
            <a:r>
              <a:rPr lang="en-US" dirty="0"/>
              <a:t>Rebuked Ban Ki-moon made desperate calls to Japan advising them that he is being rebuked throughout Asia and needs large amounts of money. Little did he know that Japan would be doing the same. He then asked them for money.</a:t>
            </a:r>
          </a:p>
          <a:p>
            <a:r>
              <a:rPr lang="en-US" dirty="0"/>
              <a:t>Others also called the Japanese Emperor (Rockefeller) and Japanese Prime Minister demanding cooperation ‘or else’. Tremendous pressure was applied to the Japanese, so much so that the Emperor stated on July 13, 2016 that he is going to retire. </a:t>
            </a:r>
            <a:r>
              <a:rPr lang="en-US" b="1" dirty="0"/>
              <a:t>Kathmandu Post: </a:t>
            </a:r>
            <a:r>
              <a:rPr lang="en-US" b="1" u="sng" dirty="0">
                <a:hlinkClick r:id="rId2"/>
              </a:rPr>
              <a:t>Japanese Emperor Akihito ‘plans to abdicate’</a:t>
            </a:r>
            <a:endParaRPr lang="en-US" dirty="0"/>
          </a:p>
          <a:p>
            <a:endParaRPr lang="en-US" dirty="0"/>
          </a:p>
          <a:p>
            <a:endParaRPr lang="en-US" dirty="0"/>
          </a:p>
        </p:txBody>
      </p:sp>
      <p:pic>
        <p:nvPicPr>
          <p:cNvPr id="4" name="Picture 3">
            <a:extLst>
              <a:ext uri="{FF2B5EF4-FFF2-40B4-BE49-F238E27FC236}">
                <a16:creationId xmlns:a16="http://schemas.microsoft.com/office/drawing/2014/main" id="{B98CA09A-54FE-8C48-9883-FC5176AFFF1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55840" y="4506152"/>
            <a:ext cx="3314700" cy="2373372"/>
          </a:xfrm>
          <a:prstGeom prst="rect">
            <a:avLst/>
          </a:prstGeom>
          <a:noFill/>
          <a:ln>
            <a:noFill/>
          </a:ln>
        </p:spPr>
      </p:pic>
      <p:pic>
        <p:nvPicPr>
          <p:cNvPr id="5" name="Picture 4">
            <a:extLst>
              <a:ext uri="{FF2B5EF4-FFF2-40B4-BE49-F238E27FC236}">
                <a16:creationId xmlns:a16="http://schemas.microsoft.com/office/drawing/2014/main" id="{F89BFDA0-AF3F-C942-A66C-5FF3A716B46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755339" y="4484628"/>
            <a:ext cx="2323473" cy="2373372"/>
          </a:xfrm>
          <a:prstGeom prst="rect">
            <a:avLst/>
          </a:prstGeom>
          <a:noFill/>
          <a:ln>
            <a:noFill/>
          </a:ln>
        </p:spPr>
      </p:pic>
    </p:spTree>
    <p:extLst>
      <p:ext uri="{BB962C8B-B14F-4D97-AF65-F5344CB8AC3E}">
        <p14:creationId xmlns:p14="http://schemas.microsoft.com/office/powerpoint/2010/main" val="39934776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45A1-351F-BF49-B9B3-D26844B60C14}"/>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F655C5BF-D2AA-EE4D-A0B7-65FE80F31339}"/>
              </a:ext>
            </a:extLst>
          </p:cNvPr>
          <p:cNvSpPr>
            <a:spLocks noGrp="1"/>
          </p:cNvSpPr>
          <p:nvPr>
            <p:ph idx="1"/>
          </p:nvPr>
        </p:nvSpPr>
        <p:spPr/>
        <p:txBody>
          <a:bodyPr/>
          <a:lstStyle/>
          <a:p>
            <a:r>
              <a:rPr lang="en-US" b="1" dirty="0"/>
              <a:t>The Exclusive Meeting of Three Agenda: End the</a:t>
            </a:r>
            <a:r>
              <a:rPr lang="en-US" dirty="0"/>
              <a:t> FIATs of the Western Bankers; there were to be no World Bank, IMF or BIS </a:t>
            </a:r>
          </a:p>
          <a:p>
            <a:r>
              <a:rPr lang="en-US" dirty="0"/>
              <a:t>Neil recently took a business trip when invited to attend an important meeting. The requirement was so urgent that the initiators of the meeting sent their own private jet. Under heavy security Neil and M2 met with one of the leading figures at the very top of the Globalist / NWO movement.</a:t>
            </a:r>
          </a:p>
          <a:p>
            <a:r>
              <a:rPr lang="en-US" dirty="0"/>
              <a:t>The key Agenda was the establishment of a totally separate Eastern Gold Asset Based Financial System. </a:t>
            </a:r>
          </a:p>
          <a:p>
            <a:r>
              <a:rPr lang="en-US" dirty="0"/>
              <a:t>The mutual understanding was that Neil will have access to (not ownership of) between 400,000 and 600,000 metric tons of Gold to create the foundations for a solid world financial system that will keep us all alive and well, and it will replace the former NWO / Globalist / Cabal system.  </a:t>
            </a:r>
          </a:p>
          <a:p>
            <a:endParaRPr lang="en-US" dirty="0"/>
          </a:p>
        </p:txBody>
      </p:sp>
      <p:pic>
        <p:nvPicPr>
          <p:cNvPr id="43010" name="Picture 2" descr="Image result for Western Bank Fiat Money image">
            <a:extLst>
              <a:ext uri="{FF2B5EF4-FFF2-40B4-BE49-F238E27FC236}">
                <a16:creationId xmlns:a16="http://schemas.microsoft.com/office/drawing/2014/main" id="{28EE5C30-DFC5-1545-A0EA-B613DAB4CA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07" r="10072"/>
          <a:stretch/>
        </p:blipFill>
        <p:spPr bwMode="auto">
          <a:xfrm>
            <a:off x="9274002" y="4622800"/>
            <a:ext cx="2906486" cy="223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124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E957-24C0-4349-BB63-97A921961D51}"/>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49789DAA-9321-AC44-937A-2CCA3AA71903}"/>
              </a:ext>
            </a:extLst>
          </p:cNvPr>
          <p:cNvSpPr>
            <a:spLocks noGrp="1"/>
          </p:cNvSpPr>
          <p:nvPr>
            <p:ph idx="1"/>
          </p:nvPr>
        </p:nvSpPr>
        <p:spPr>
          <a:xfrm>
            <a:off x="807963" y="1843089"/>
            <a:ext cx="8596668" cy="3880773"/>
          </a:xfrm>
        </p:spPr>
        <p:txBody>
          <a:bodyPr/>
          <a:lstStyle/>
          <a:p>
            <a:r>
              <a:rPr lang="en-US" dirty="0"/>
              <a:t>Another matter that emerged during this meeting detailed something far more diabolical, as Neil and M2 were given a two month warning about a plot that involves the UN and the Obama Administration’s plans for the United States to eliminate 80% of the population through starvation and civil unrest.</a:t>
            </a:r>
          </a:p>
          <a:p>
            <a:r>
              <a:rPr lang="en-US" dirty="0"/>
              <a:t>It is Obama’s plan to create another false flag; but this time on a massive, unprecedented scale. </a:t>
            </a:r>
            <a:r>
              <a:rPr lang="en-US" b="1" dirty="0"/>
              <a:t>The plan would see the blame laid upon “foreign terrorists” for an EMP (Electronic Magnetic Pulse) attack on the electricity grid of North America.</a:t>
            </a:r>
            <a:endParaRPr lang="en-US" dirty="0"/>
          </a:p>
          <a:p>
            <a:pPr marL="0" indent="0">
              <a:buNone/>
            </a:pPr>
            <a:endParaRPr lang="en-US" dirty="0"/>
          </a:p>
        </p:txBody>
      </p:sp>
      <p:pic>
        <p:nvPicPr>
          <p:cNvPr id="44034" name="Picture 2" descr="Image result for EMP Attack on United States image">
            <a:extLst>
              <a:ext uri="{FF2B5EF4-FFF2-40B4-BE49-F238E27FC236}">
                <a16:creationId xmlns:a16="http://schemas.microsoft.com/office/drawing/2014/main" id="{C5C9DF71-358F-1541-A70A-FFDFB30FF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6586" y="4038600"/>
            <a:ext cx="4669971"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9234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1D373-3903-2A44-B9A2-0A74D5623FD1}"/>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339E8C74-4890-DD45-81FB-0DD2C080FBA7}"/>
              </a:ext>
            </a:extLst>
          </p:cNvPr>
          <p:cNvSpPr>
            <a:spLocks noGrp="1"/>
          </p:cNvSpPr>
          <p:nvPr>
            <p:ph idx="1"/>
          </p:nvPr>
        </p:nvSpPr>
        <p:spPr>
          <a:xfrm>
            <a:off x="677334" y="1930400"/>
            <a:ext cx="7878837" cy="4470400"/>
          </a:xfrm>
        </p:spPr>
        <p:txBody>
          <a:bodyPr/>
          <a:lstStyle/>
          <a:p>
            <a:r>
              <a:rPr lang="en-US" b="1" dirty="0"/>
              <a:t>The Bio-Resonance Therapy Healing Computer</a:t>
            </a:r>
          </a:p>
          <a:p>
            <a:r>
              <a:rPr lang="en-US" dirty="0"/>
              <a:t>Despite being poisoned more than 7 times in order to keep him from this heroic quest, as well as having significant funds abruptly stolen from his accounts on two occasions, Neil moved forthrightly to another major vehicle by which to take the bastards down.</a:t>
            </a:r>
          </a:p>
          <a:p>
            <a:r>
              <a:rPr lang="en-US" dirty="0"/>
              <a:t>That being the life-enhancing and life-saving new technologies brought directly to the people while bypassing the corrupt “Big Pharma” and so-called “modern medicine” that leave many people dying / dead / bankrupt – just as the central banking system does with their crooked debt schemes.</a:t>
            </a:r>
          </a:p>
          <a:p>
            <a:r>
              <a:rPr lang="en-US" dirty="0"/>
              <a:t> So, this is where the other side of Neil’s brain kicked in to go after the Cabal – smack dab into the medical and pharmaceutical worlds – two big Cabal money makers that never had any business dictating our business and who took away our health and our sovereignty.</a:t>
            </a:r>
          </a:p>
          <a:p>
            <a:endParaRPr lang="en-US" dirty="0"/>
          </a:p>
        </p:txBody>
      </p:sp>
      <p:sp>
        <p:nvSpPr>
          <p:cNvPr id="4" name="Rectangle 2">
            <a:extLst>
              <a:ext uri="{FF2B5EF4-FFF2-40B4-BE49-F238E27FC236}">
                <a16:creationId xmlns:a16="http://schemas.microsoft.com/office/drawing/2014/main" id="{E0D3A109-2856-1740-9FAB-CB1C9AC273D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5537" name="Picture 13">
            <a:extLst>
              <a:ext uri="{FF2B5EF4-FFF2-40B4-BE49-F238E27FC236}">
                <a16:creationId xmlns:a16="http://schemas.microsoft.com/office/drawing/2014/main" id="{D2F0B07C-9211-5346-9671-D9C2875ADCF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l="21683" r="-923"/>
          <a:stretch>
            <a:fillRect/>
          </a:stretch>
        </p:blipFill>
        <p:spPr bwMode="auto">
          <a:xfrm>
            <a:off x="8556171" y="2411190"/>
            <a:ext cx="3289300" cy="2516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5725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5F43E-A1D5-0B44-BCBB-4DCC85AB01C3}"/>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3509AD0D-4655-0444-9B0A-BD8E3E9B2FBF}"/>
              </a:ext>
            </a:extLst>
          </p:cNvPr>
          <p:cNvSpPr>
            <a:spLocks noGrp="1"/>
          </p:cNvSpPr>
          <p:nvPr>
            <p:ph idx="1"/>
          </p:nvPr>
        </p:nvSpPr>
        <p:spPr>
          <a:xfrm>
            <a:off x="677334" y="2160589"/>
            <a:ext cx="7976809" cy="3880773"/>
          </a:xfrm>
        </p:spPr>
        <p:txBody>
          <a:bodyPr/>
          <a:lstStyle/>
          <a:p>
            <a:r>
              <a:rPr lang="en-US" dirty="0"/>
              <a:t>Group K’s Disruptive Innovations:</a:t>
            </a:r>
          </a:p>
          <a:p>
            <a:r>
              <a:rPr lang="en-US" dirty="0"/>
              <a:t>The immediate need is to get more ‘Healing Computers’ out there into the world. The waiting lines are currently way too long, and so many deserving people are in immediate need for healing intervention.</a:t>
            </a:r>
          </a:p>
          <a:p>
            <a:r>
              <a:rPr lang="en-US" dirty="0"/>
              <a:t>Free Energy devices will produce 30 kilowatts per hour, and further information will be released shortly.</a:t>
            </a:r>
          </a:p>
          <a:p>
            <a:r>
              <a:rPr lang="en-US" dirty="0"/>
              <a:t>Water Treatment Technology is also nearly ready to be released. This fantastic technology will clean up our oceans and straighten out the horrific mess the Cabal made with Fukushima. Our oceans will ultimately be returned to us… whether they like it or not!</a:t>
            </a:r>
          </a:p>
          <a:p>
            <a:r>
              <a:rPr lang="en-US" dirty="0"/>
              <a:t>Satellite Systems </a:t>
            </a:r>
          </a:p>
          <a:p>
            <a:endParaRPr lang="en-US" dirty="0"/>
          </a:p>
        </p:txBody>
      </p:sp>
      <p:sp>
        <p:nvSpPr>
          <p:cNvPr id="4" name="Rectangle 2">
            <a:extLst>
              <a:ext uri="{FF2B5EF4-FFF2-40B4-BE49-F238E27FC236}">
                <a16:creationId xmlns:a16="http://schemas.microsoft.com/office/drawing/2014/main" id="{8391DC4F-D715-7C49-99D2-E9FDEA5DB09B}"/>
              </a:ext>
            </a:extLst>
          </p:cNvPr>
          <p:cNvSpPr>
            <a:spLocks noChangeArrowheads="1"/>
          </p:cNvSpPr>
          <p:nvPr/>
        </p:nvSpPr>
        <p:spPr bwMode="auto">
          <a:xfrm>
            <a:off x="7424483" y="3200400"/>
            <a:ext cx="1448301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8609" name="Picture 88" descr="How To Win In The New Era Of Innovation - Disruptor League">
            <a:extLst>
              <a:ext uri="{FF2B5EF4-FFF2-40B4-BE49-F238E27FC236}">
                <a16:creationId xmlns:a16="http://schemas.microsoft.com/office/drawing/2014/main" id="{116C6F1D-44F3-C948-8F4E-8E81D5D9C81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274002" y="2160589"/>
            <a:ext cx="2790998" cy="3129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5939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27A62-F68F-AB49-A781-F5043657C79C}"/>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F1623A9B-D744-F445-953D-9342E4ABBEAF}"/>
              </a:ext>
            </a:extLst>
          </p:cNvPr>
          <p:cNvSpPr>
            <a:spLocks noGrp="1"/>
          </p:cNvSpPr>
          <p:nvPr>
            <p:ph idx="1"/>
          </p:nvPr>
        </p:nvSpPr>
        <p:spPr>
          <a:xfrm>
            <a:off x="677334" y="1796143"/>
            <a:ext cx="8596668" cy="4245219"/>
          </a:xfrm>
        </p:spPr>
        <p:txBody>
          <a:bodyPr/>
          <a:lstStyle/>
          <a:p>
            <a:r>
              <a:rPr lang="en-US" dirty="0"/>
              <a:t>Keenan receives intel, investigates audits, requests UN arrests warrants and seeks justice of the former Sri Lankan President, Mahinda Rajapaksa, the former Japanese President Shinzo Abe and Japanese Gold buyers in the four year old theft of 20 thousand metric tons of gold.</a:t>
            </a:r>
          </a:p>
          <a:p>
            <a:endParaRPr lang="en-US" dirty="0"/>
          </a:p>
        </p:txBody>
      </p:sp>
      <p:sp>
        <p:nvSpPr>
          <p:cNvPr id="4" name="Rectangle 2">
            <a:extLst>
              <a:ext uri="{FF2B5EF4-FFF2-40B4-BE49-F238E27FC236}">
                <a16:creationId xmlns:a16="http://schemas.microsoft.com/office/drawing/2014/main" id="{9A695B77-7CD0-A445-B742-1B137753249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6081" name="Picture 494235000" descr="Japan, Sri Lanka agree to forge stronger maritime links | South China  Morning Post">
            <a:extLst>
              <a:ext uri="{FF2B5EF4-FFF2-40B4-BE49-F238E27FC236}">
                <a16:creationId xmlns:a16="http://schemas.microsoft.com/office/drawing/2014/main" id="{5F5789C6-7E08-394D-8B36-69380FF3CEE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135085" y="3429000"/>
            <a:ext cx="442504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027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F1D53-570E-D04F-BA2E-1B16E1FA8401}"/>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6FB7BFC4-3593-7749-9B5B-5B98F5975568}"/>
              </a:ext>
            </a:extLst>
          </p:cNvPr>
          <p:cNvSpPr>
            <a:spLocks noGrp="1"/>
          </p:cNvSpPr>
          <p:nvPr>
            <p:ph idx="1"/>
          </p:nvPr>
        </p:nvSpPr>
        <p:spPr>
          <a:xfrm>
            <a:off x="677334" y="2160589"/>
            <a:ext cx="7193037" cy="3880773"/>
          </a:xfrm>
        </p:spPr>
        <p:txBody>
          <a:bodyPr/>
          <a:lstStyle/>
          <a:p>
            <a:r>
              <a:rPr lang="en-US" dirty="0"/>
              <a:t>United Nations invites Neil Keenan to attend a meeting to discuss financing, new technologies, and the Global Collateral Accounts. The UN is awaiting Neil’s decision as to whether he will accept the invitation or not.</a:t>
            </a:r>
          </a:p>
          <a:p>
            <a:r>
              <a:rPr lang="en-US" dirty="0"/>
              <a:t>Neil opted not to attend as he does not acknowledge the UN as being either a legal nor a lawful organization; rather it is just another cabal-run corporation. He believes the East will set things up better in a much more solid and robust manner for the people of our planet. </a:t>
            </a:r>
          </a:p>
          <a:p>
            <a:r>
              <a:rPr lang="en-US" i="1" dirty="0"/>
              <a:t>Neil states that the only circumstances under which he would accept such an invitation, would be because the UN had accepted his demands for the majority of seats on the particular UN committee; thereby establishing Neil’s credence that the Golden Rule applies: “He who has the gold makes the rules”.</a:t>
            </a:r>
            <a:endParaRPr lang="en-US" dirty="0"/>
          </a:p>
          <a:p>
            <a:r>
              <a:rPr lang="en-US" dirty="0"/>
              <a:t> </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4EA3ACBD-9EAB-C849-805C-509035F75EC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870371" y="2413000"/>
            <a:ext cx="4131129" cy="2844799"/>
          </a:xfrm>
          <a:prstGeom prst="rect">
            <a:avLst/>
          </a:prstGeom>
          <a:noFill/>
          <a:ln>
            <a:noFill/>
          </a:ln>
        </p:spPr>
      </p:pic>
    </p:spTree>
    <p:extLst>
      <p:ext uri="{BB962C8B-B14F-4D97-AF65-F5344CB8AC3E}">
        <p14:creationId xmlns:p14="http://schemas.microsoft.com/office/powerpoint/2010/main" val="373529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E1A25-172B-A146-B729-0C2AEB3789E1}"/>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E9E6BF2A-FE7C-A741-95F1-64C09DC3ECB6}"/>
              </a:ext>
            </a:extLst>
          </p:cNvPr>
          <p:cNvSpPr>
            <a:spLocks noGrp="1"/>
          </p:cNvSpPr>
          <p:nvPr>
            <p:ph idx="1"/>
          </p:nvPr>
        </p:nvSpPr>
        <p:spPr/>
        <p:txBody>
          <a:bodyPr/>
          <a:lstStyle/>
          <a:p>
            <a:r>
              <a:rPr lang="en-US" dirty="0"/>
              <a:t>David P. Crayford’s (Crayfish) Whistleblower smear attempts of Neil Keenan to resuscitate the fraudulent </a:t>
            </a:r>
            <a:r>
              <a:rPr lang="en-US" u="sng" dirty="0">
                <a:hlinkClick r:id="rId2"/>
              </a:rPr>
              <a:t>Office of International Treasury Control</a:t>
            </a:r>
            <a:r>
              <a:rPr lang="en-US" dirty="0"/>
              <a:t> (OITC) </a:t>
            </a:r>
          </a:p>
          <a:p>
            <a:endParaRPr lang="en-US" dirty="0"/>
          </a:p>
        </p:txBody>
      </p:sp>
      <p:pic>
        <p:nvPicPr>
          <p:cNvPr id="4" name="Picture 3">
            <a:extLst>
              <a:ext uri="{FF2B5EF4-FFF2-40B4-BE49-F238E27FC236}">
                <a16:creationId xmlns:a16="http://schemas.microsoft.com/office/drawing/2014/main" id="{E46F843C-FF61-3741-BB9B-361B9851DF5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30037" y="2977227"/>
            <a:ext cx="7703127" cy="3880773"/>
          </a:xfrm>
          <a:prstGeom prst="rect">
            <a:avLst/>
          </a:prstGeom>
          <a:noFill/>
          <a:ln>
            <a:noFill/>
          </a:ln>
        </p:spPr>
      </p:pic>
    </p:spTree>
    <p:extLst>
      <p:ext uri="{BB962C8B-B14F-4D97-AF65-F5344CB8AC3E}">
        <p14:creationId xmlns:p14="http://schemas.microsoft.com/office/powerpoint/2010/main" val="34770366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C96A-2D66-0E4D-AF42-6FB0761184FA}"/>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1D131A54-2B37-9847-BA7D-369F3B4BEB78}"/>
              </a:ext>
            </a:extLst>
          </p:cNvPr>
          <p:cNvSpPr>
            <a:spLocks noGrp="1"/>
          </p:cNvSpPr>
          <p:nvPr>
            <p:ph idx="1"/>
          </p:nvPr>
        </p:nvSpPr>
        <p:spPr>
          <a:xfrm>
            <a:off x="677334" y="2048518"/>
            <a:ext cx="6899123" cy="3880773"/>
          </a:xfrm>
        </p:spPr>
        <p:txBody>
          <a:bodyPr/>
          <a:lstStyle/>
          <a:p>
            <a:r>
              <a:rPr lang="en-US" i="1" dirty="0"/>
              <a:t>1 Million Metric Tons of gold has been sold by the King of Thailand. How or why he would sell something that does not really belong to him warrants immediate auditing. </a:t>
            </a:r>
          </a:p>
          <a:p>
            <a:r>
              <a:rPr lang="en-US" i="1" dirty="0"/>
              <a:t>The Dragon Family should dispatch Sister to said location and / or acquire the AU registration numbers and research just how much of that gold belongs to the Family itself.</a:t>
            </a:r>
          </a:p>
          <a:p>
            <a:r>
              <a:rPr lang="en-US" i="1" dirty="0"/>
              <a:t>President Park of South Korea has ordered the military to take over a bunker that she does not own. It is time for the Dragon Family to come forth immediately and stand fast in recovering and taking over their own assets. </a:t>
            </a:r>
          </a:p>
          <a:p>
            <a:r>
              <a:rPr lang="en-US" i="1" dirty="0"/>
              <a:t>The Elders have been watching over many bunkers throughout Asia for a long while without being compensated one cent for their long, hard, and dangerous work.</a:t>
            </a:r>
            <a:endParaRPr lang="en-US" dirty="0"/>
          </a:p>
          <a:p>
            <a:endParaRPr lang="en-US" dirty="0"/>
          </a:p>
          <a:p>
            <a:endParaRPr lang="en-US" dirty="0"/>
          </a:p>
        </p:txBody>
      </p:sp>
      <p:pic>
        <p:nvPicPr>
          <p:cNvPr id="4" name="Picture 3">
            <a:extLst>
              <a:ext uri="{FF2B5EF4-FFF2-40B4-BE49-F238E27FC236}">
                <a16:creationId xmlns:a16="http://schemas.microsoft.com/office/drawing/2014/main" id="{1073B763-EEC0-C342-95C8-FA4C633A88B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820917" y="1930400"/>
            <a:ext cx="2906169" cy="2058505"/>
          </a:xfrm>
          <a:prstGeom prst="rect">
            <a:avLst/>
          </a:prstGeom>
          <a:noFill/>
          <a:ln>
            <a:noFill/>
          </a:ln>
        </p:spPr>
      </p:pic>
      <p:pic>
        <p:nvPicPr>
          <p:cNvPr id="47106" name="Picture 2" descr="Image result for President Park South Korea Military">
            <a:extLst>
              <a:ext uri="{FF2B5EF4-FFF2-40B4-BE49-F238E27FC236}">
                <a16:creationId xmlns:a16="http://schemas.microsoft.com/office/drawing/2014/main" id="{A8363756-834B-964C-B2A2-0CBD423F38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82" r="9308"/>
          <a:stretch/>
        </p:blipFill>
        <p:spPr bwMode="auto">
          <a:xfrm>
            <a:off x="7820918" y="4147655"/>
            <a:ext cx="2906168"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5264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80AF5-76F9-8941-B3AD-C3949F827C51}"/>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488C9C3C-D8C9-BB45-9884-E38784AAC23F}"/>
              </a:ext>
            </a:extLst>
          </p:cNvPr>
          <p:cNvSpPr>
            <a:spLocks noGrp="1"/>
          </p:cNvSpPr>
          <p:nvPr>
            <p:ph idx="1"/>
          </p:nvPr>
        </p:nvSpPr>
        <p:spPr>
          <a:xfrm>
            <a:off x="677334" y="2160589"/>
            <a:ext cx="6507237" cy="3880773"/>
          </a:xfrm>
        </p:spPr>
        <p:txBody>
          <a:bodyPr/>
          <a:lstStyle/>
          <a:p>
            <a:r>
              <a:rPr lang="en-US" dirty="0"/>
              <a:t>THE CABAL’S PLOT TO CASH-IN ON THE REVALUATION OF CURRENCIS BUSTED BY KEENAN AND THE DRAGON FAMILY</a:t>
            </a:r>
          </a:p>
          <a:p>
            <a:r>
              <a:rPr lang="en-US" dirty="0"/>
              <a:t>The Golden Dragon Family caught these criminals out long before they had the opportunity to action this; by checking and confirming the registration numbers of all dollars and dinars – only to identify the dollars as being Fake dollars-worth nothing in terms of real metal (Au). </a:t>
            </a:r>
          </a:p>
          <a:p>
            <a:r>
              <a:rPr lang="en-US" dirty="0"/>
              <a:t>These Cabal operatives may now consider themselves busted given that the Dragons have henceforth excluded them from participating any further in the redemption. Furthermore, the Dragon Family have now replaced all Iraqi Central Bankers with notable and honorable ones </a:t>
            </a:r>
          </a:p>
          <a:p>
            <a:endParaRPr lang="en-US" dirty="0"/>
          </a:p>
        </p:txBody>
      </p:sp>
      <p:sp>
        <p:nvSpPr>
          <p:cNvPr id="4" name="Rectangle 2">
            <a:extLst>
              <a:ext uri="{FF2B5EF4-FFF2-40B4-BE49-F238E27FC236}">
                <a16:creationId xmlns:a16="http://schemas.microsoft.com/office/drawing/2014/main" id="{5E860159-4973-2D46-8215-5E160506CC8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8129" name="Picture 187">
            <a:extLst>
              <a:ext uri="{FF2B5EF4-FFF2-40B4-BE49-F238E27FC236}">
                <a16:creationId xmlns:a16="http://schemas.microsoft.com/office/drawing/2014/main" id="{DD28A477-81F2-B348-A27D-3731D7EB077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331528" y="2160590"/>
            <a:ext cx="4183138" cy="353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4851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360ED-91C7-C946-99DC-73C59B8DA4B4}"/>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B780255D-314A-F843-A7A1-B2E566DC8EF8}"/>
              </a:ext>
            </a:extLst>
          </p:cNvPr>
          <p:cNvSpPr>
            <a:spLocks noGrp="1"/>
          </p:cNvSpPr>
          <p:nvPr>
            <p:ph idx="1"/>
          </p:nvPr>
        </p:nvSpPr>
        <p:spPr>
          <a:xfrm>
            <a:off x="709365" y="2111603"/>
            <a:ext cx="8596668" cy="3880773"/>
          </a:xfrm>
        </p:spPr>
        <p:txBody>
          <a:bodyPr/>
          <a:lstStyle/>
          <a:p>
            <a:r>
              <a:rPr lang="en-US" i="1" dirty="0"/>
              <a:t>I am sorry to learn that Ben Fulford says I am dead. I just checked myself, and everything seems to be in place; I went to the toilet and everything worked just fine.</a:t>
            </a:r>
            <a:endParaRPr lang="en-US" dirty="0"/>
          </a:p>
          <a:p>
            <a:r>
              <a:rPr lang="en-US" i="1" dirty="0"/>
              <a:t>Recently, the Clintons did seriously threaten us. As a result, I did contact one of their hit men here in Europe and was told that Ben was going first and then myself. </a:t>
            </a:r>
            <a:endParaRPr lang="en-US" dirty="0"/>
          </a:p>
          <a:p>
            <a:r>
              <a:rPr lang="en-US" i="1" dirty="0"/>
              <a:t>There were a couple of attempts in the past couple of months to eliminate me, and in both instances, I dealt with things pretty well. </a:t>
            </a:r>
            <a:endParaRPr lang="en-US" dirty="0"/>
          </a:p>
          <a:p>
            <a:r>
              <a:rPr lang="en-US" i="1" dirty="0"/>
              <a:t>First my toe was severely damaged about 2 months ago and then my leg was nearly broken. It seemed as though everything was getting torn up. </a:t>
            </a:r>
            <a:endParaRPr lang="en-US" dirty="0"/>
          </a:p>
          <a:p>
            <a:r>
              <a:rPr lang="en-US" i="1" dirty="0"/>
              <a:t>Finally, the poison packs started opening in my body, which tore me up during the past two weeks or so. Now Benjamin says that I’m dead. Well, if I’m dead, I’m doing a great job of looking alive! </a:t>
            </a:r>
            <a:endParaRPr lang="en-US" dirty="0"/>
          </a:p>
        </p:txBody>
      </p:sp>
      <p:pic>
        <p:nvPicPr>
          <p:cNvPr id="49154" name="Picture 2" descr="Image result for Neil Keenan images">
            <a:extLst>
              <a:ext uri="{FF2B5EF4-FFF2-40B4-BE49-F238E27FC236}">
                <a16:creationId xmlns:a16="http://schemas.microsoft.com/office/drawing/2014/main" id="{A1BF9FB5-84D8-064D-8F6A-09D44AA464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8" r="15056"/>
          <a:stretch/>
        </p:blipFill>
        <p:spPr bwMode="auto">
          <a:xfrm>
            <a:off x="9470571" y="2425700"/>
            <a:ext cx="2383972"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979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0F8FF-8E63-0642-BE23-E9EA723A7FA2}"/>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94B92FC0-C600-BE44-83D5-74064B69202B}"/>
              </a:ext>
            </a:extLst>
          </p:cNvPr>
          <p:cNvSpPr>
            <a:spLocks noGrp="1"/>
          </p:cNvSpPr>
          <p:nvPr>
            <p:ph idx="1"/>
          </p:nvPr>
        </p:nvSpPr>
        <p:spPr/>
        <p:txBody>
          <a:bodyPr/>
          <a:lstStyle/>
          <a:p>
            <a:r>
              <a:rPr lang="en-US" dirty="0"/>
              <a:t>Malaysian Prime Minister Najib Razak finds himself in the limelight once again along with everybody’s best friend Alfredo Sauren, the Thai [Corporate] Government, the US Federal Reserve [Corporate] Chairperson Janet Yellen and also the Bank of England</a:t>
            </a:r>
          </a:p>
          <a:p>
            <a:r>
              <a:rPr lang="en-US" dirty="0"/>
              <a:t>The </a:t>
            </a:r>
            <a:r>
              <a:rPr lang="en-US" b="1" dirty="0"/>
              <a:t>1 Million MT of Gold</a:t>
            </a:r>
            <a:r>
              <a:rPr lang="en-US" dirty="0"/>
              <a:t> deal seems to have come together and Najib Razak and Sauren have already flown off to meet with Janet Yellen to sell the </a:t>
            </a:r>
            <a:r>
              <a:rPr lang="en-US" b="1" dirty="0"/>
              <a:t>Golden Dragon Family’s gold for new US FIAT currency. Busted!</a:t>
            </a:r>
            <a:endParaRPr lang="en-US" dirty="0"/>
          </a:p>
          <a:p>
            <a:endParaRPr lang="en-US" dirty="0"/>
          </a:p>
        </p:txBody>
      </p:sp>
      <p:sp>
        <p:nvSpPr>
          <p:cNvPr id="4" name="Rectangle 2">
            <a:extLst>
              <a:ext uri="{FF2B5EF4-FFF2-40B4-BE49-F238E27FC236}">
                <a16:creationId xmlns:a16="http://schemas.microsoft.com/office/drawing/2014/main" id="{1B2BEAE5-7EA3-B54C-B249-DB5AD5E68F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0177" name="Picture 200">
            <a:extLst>
              <a:ext uri="{FF2B5EF4-FFF2-40B4-BE49-F238E27FC236}">
                <a16:creationId xmlns:a16="http://schemas.microsoft.com/office/drawing/2014/main" id="{50D41AD9-820F-2D4A-BB89-FF816CB380F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147457" y="4533900"/>
            <a:ext cx="34798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Image result for Najib Razak Image">
            <a:extLst>
              <a:ext uri="{FF2B5EF4-FFF2-40B4-BE49-F238E27FC236}">
                <a16:creationId xmlns:a16="http://schemas.microsoft.com/office/drawing/2014/main" id="{CC4B2AD9-649E-5046-A854-242916D7EF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07" r="8667"/>
          <a:stretch/>
        </p:blipFill>
        <p:spPr bwMode="auto">
          <a:xfrm>
            <a:off x="677334" y="4533900"/>
            <a:ext cx="319376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descr="Image result for Alfredo Saurin Image">
            <a:extLst>
              <a:ext uri="{FF2B5EF4-FFF2-40B4-BE49-F238E27FC236}">
                <a16:creationId xmlns:a16="http://schemas.microsoft.com/office/drawing/2014/main" id="{21A96497-0360-E449-B67F-EC8AE7456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307" t="9092" r="26451" b="25158"/>
          <a:stretch/>
        </p:blipFill>
        <p:spPr bwMode="auto">
          <a:xfrm>
            <a:off x="7903612" y="4552950"/>
            <a:ext cx="2242242"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0323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33681-8E69-5F40-9BDE-20D38523F1CE}"/>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C7732210-316A-C241-9AE6-2CDDA37BEE1D}"/>
              </a:ext>
            </a:extLst>
          </p:cNvPr>
          <p:cNvSpPr>
            <a:spLocks noGrp="1"/>
          </p:cNvSpPr>
          <p:nvPr>
            <p:ph idx="1"/>
          </p:nvPr>
        </p:nvSpPr>
        <p:spPr>
          <a:xfrm>
            <a:off x="677334" y="2160589"/>
            <a:ext cx="7764537" cy="3880773"/>
          </a:xfrm>
        </p:spPr>
        <p:txBody>
          <a:bodyPr/>
          <a:lstStyle/>
          <a:p>
            <a:r>
              <a:rPr lang="en-US" dirty="0"/>
              <a:t>These Cabalists are all in this to enrich themselves, to steal assets belonging to the Depositors (The Golden Dragon Family), and to split up approximately 3 Trillion USD in payouts…Let me share with you the numbers: </a:t>
            </a:r>
          </a:p>
          <a:p>
            <a:r>
              <a:rPr lang="en-US" b="1" dirty="0"/>
              <a:t>Gold USD: 50,000 Kg x 1,000,000,000 Kgs = USD 50,000 000,000,000 (Trillion)</a:t>
            </a:r>
            <a:endParaRPr lang="en-US" dirty="0"/>
          </a:p>
          <a:p>
            <a:r>
              <a:rPr lang="en-US" b="1" dirty="0"/>
              <a:t>Gold Certificates made by Alfredo Saurin in Hong Kong x 20 = USD 1,000,000,000,000,000 (1 Quadrillion USD)</a:t>
            </a:r>
            <a:endParaRPr lang="en-US" dirty="0"/>
          </a:p>
          <a:p>
            <a:r>
              <a:rPr lang="en-US" b="1" dirty="0"/>
              <a:t>In USD Federal Collateralized New Fiat Issues – 20+x=20 Quadrillion USD or more as FED notes are collateralized globally x 20 again.</a:t>
            </a:r>
            <a:endParaRPr lang="en-US" dirty="0"/>
          </a:p>
          <a:p>
            <a:r>
              <a:rPr lang="en-US" dirty="0"/>
              <a:t>Everyone gets a Billion Dollar or a Trillion Dollar Commission! And get this: Not one bar is owned by those selling them!</a:t>
            </a:r>
          </a:p>
          <a:p>
            <a:endParaRPr lang="en-US" dirty="0"/>
          </a:p>
          <a:p>
            <a:endParaRPr lang="en-US" dirty="0"/>
          </a:p>
        </p:txBody>
      </p:sp>
      <p:sp>
        <p:nvSpPr>
          <p:cNvPr id="4" name="Rectangle 2">
            <a:extLst>
              <a:ext uri="{FF2B5EF4-FFF2-40B4-BE49-F238E27FC236}">
                <a16:creationId xmlns:a16="http://schemas.microsoft.com/office/drawing/2014/main" id="{DD625D7A-7E81-A44F-8F4B-D7304399DCCC}"/>
              </a:ext>
            </a:extLst>
          </p:cNvPr>
          <p:cNvSpPr>
            <a:spLocks noChangeArrowheads="1"/>
          </p:cNvSpPr>
          <p:nvPr/>
        </p:nvSpPr>
        <p:spPr bwMode="auto">
          <a:xfrm>
            <a:off x="8637814" y="26270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01" name="Picture 202">
            <a:extLst>
              <a:ext uri="{FF2B5EF4-FFF2-40B4-BE49-F238E27FC236}">
                <a16:creationId xmlns:a16="http://schemas.microsoft.com/office/drawing/2014/main" id="{4B0CC701-7463-9B43-ADBE-E0957CA23BD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441871" y="2432957"/>
            <a:ext cx="3663043" cy="2955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8544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D8789-20CE-3444-BB95-DD322732CBD5}"/>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A5FCD151-FC51-1847-9F8B-FBB7D8C48E06}"/>
              </a:ext>
            </a:extLst>
          </p:cNvPr>
          <p:cNvSpPr>
            <a:spLocks noGrp="1"/>
          </p:cNvSpPr>
          <p:nvPr>
            <p:ph idx="1"/>
          </p:nvPr>
        </p:nvSpPr>
        <p:spPr/>
        <p:txBody>
          <a:bodyPr/>
          <a:lstStyle/>
          <a:p>
            <a:r>
              <a:rPr lang="en-US" i="1" dirty="0"/>
              <a:t>Neil Keenan and team have put that which is required on the table in order to warrant an investigation into the many major bankers involved in the “One Million Metric Tons of Gold Deal”. </a:t>
            </a:r>
            <a:r>
              <a:rPr lang="en-US" dirty="0"/>
              <a:t> </a:t>
            </a:r>
          </a:p>
          <a:p>
            <a:r>
              <a:rPr lang="en-US" i="1" dirty="0"/>
              <a:t>Mark Carney, the Governor of the Bank of England (BoE owned by the Rothschilds), who was involved in the I Million MT Gold Deal is resigning.</a:t>
            </a:r>
          </a:p>
          <a:p>
            <a:r>
              <a:rPr lang="en-US" i="1" dirty="0"/>
              <a:t>The Bank Boss Mr. Carney is looking for a way out as he must be well aware of an imminent investigation. Most here in England who are “in the know”, are taking measures to separate themselves from the syndicate. </a:t>
            </a:r>
            <a:endParaRPr lang="en-US" dirty="0"/>
          </a:p>
        </p:txBody>
      </p:sp>
      <p:sp>
        <p:nvSpPr>
          <p:cNvPr id="4" name="Rectangle 2">
            <a:extLst>
              <a:ext uri="{FF2B5EF4-FFF2-40B4-BE49-F238E27FC236}">
                <a16:creationId xmlns:a16="http://schemas.microsoft.com/office/drawing/2014/main" id="{7730D0A4-4640-724C-9A95-CBCD4A5D8FB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B2922FF1-1C09-9345-BC97-755C35E1D96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00402" y="4751615"/>
            <a:ext cx="5127170" cy="1992085"/>
          </a:xfrm>
          <a:prstGeom prst="rect">
            <a:avLst/>
          </a:prstGeom>
          <a:noFill/>
          <a:ln>
            <a:noFill/>
          </a:ln>
        </p:spPr>
      </p:pic>
    </p:spTree>
    <p:extLst>
      <p:ext uri="{BB962C8B-B14F-4D97-AF65-F5344CB8AC3E}">
        <p14:creationId xmlns:p14="http://schemas.microsoft.com/office/powerpoint/2010/main" val="8382941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3349-AAA1-9A46-914F-EDA1F0CCDC3C}"/>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B38D3BDF-5F2D-474D-AD75-1B5618CE0B32}"/>
              </a:ext>
            </a:extLst>
          </p:cNvPr>
          <p:cNvSpPr>
            <a:spLocks noGrp="1"/>
          </p:cNvSpPr>
          <p:nvPr>
            <p:ph idx="1"/>
          </p:nvPr>
        </p:nvSpPr>
        <p:spPr>
          <a:xfrm>
            <a:off x="677334" y="2160589"/>
            <a:ext cx="7764537" cy="3880773"/>
          </a:xfrm>
        </p:spPr>
        <p:txBody>
          <a:bodyPr/>
          <a:lstStyle/>
          <a:p>
            <a:r>
              <a:rPr lang="en-US" dirty="0"/>
              <a:t>Keenan has the names of the Banks, Cabal crooks and their underlings who are planning on selling out the Family’s assets amounting to Trillions and/or Quadrillions of Dollars-worth of stolen Assets. Neither the sellers and deal brokers in these illegal transactions own none of the asset transactions.</a:t>
            </a:r>
          </a:p>
          <a:p>
            <a:r>
              <a:rPr lang="en-US" b="1" dirty="0"/>
              <a:t>Not one party involved in these deals is legally entitled to be doing the gold assets and certificates transactions. </a:t>
            </a:r>
            <a:r>
              <a:rPr lang="en-US" dirty="0"/>
              <a:t>The assets were intended to be used for humanitarian purposes for the people of the planet and most especially Indonesia and not for the pockets of the Cabal and their minions.</a:t>
            </a:r>
          </a:p>
          <a:p>
            <a:r>
              <a:rPr lang="en-US" dirty="0"/>
              <a:t>With so much fiat money being tossed around for Gold you must congratulate President Duterte of the Philippines for tossing out the Globalists and looking for sovereignty for the Island. </a:t>
            </a:r>
          </a:p>
          <a:p>
            <a:endParaRPr lang="en-US" dirty="0"/>
          </a:p>
        </p:txBody>
      </p:sp>
      <p:sp>
        <p:nvSpPr>
          <p:cNvPr id="4" name="Rectangle 2">
            <a:extLst>
              <a:ext uri="{FF2B5EF4-FFF2-40B4-BE49-F238E27FC236}">
                <a16:creationId xmlns:a16="http://schemas.microsoft.com/office/drawing/2014/main" id="{4893A20D-31E2-6E4A-AAF9-A0F4A2E2381C}"/>
              </a:ext>
            </a:extLst>
          </p:cNvPr>
          <p:cNvSpPr>
            <a:spLocks noChangeArrowheads="1"/>
          </p:cNvSpPr>
          <p:nvPr/>
        </p:nvSpPr>
        <p:spPr bwMode="auto">
          <a:xfrm>
            <a:off x="9274002" y="2273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2225" name="Picture 193">
            <a:extLst>
              <a:ext uri="{FF2B5EF4-FFF2-40B4-BE49-F238E27FC236}">
                <a16:creationId xmlns:a16="http://schemas.microsoft.com/office/drawing/2014/main" id="{2595FB51-6B4F-DB42-A943-D169BBE0B56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588202" y="2616201"/>
            <a:ext cx="3479800" cy="2543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3834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B8512-C820-614D-8C96-928B24B3C351}"/>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698FF5E4-EEAB-AC47-BDE8-6406097C8C60}"/>
              </a:ext>
            </a:extLst>
          </p:cNvPr>
          <p:cNvSpPr>
            <a:spLocks noGrp="1"/>
          </p:cNvSpPr>
          <p:nvPr>
            <p:ph idx="1"/>
          </p:nvPr>
        </p:nvSpPr>
        <p:spPr/>
        <p:txBody>
          <a:bodyPr/>
          <a:lstStyle/>
          <a:p>
            <a:r>
              <a:rPr lang="en-US" b="1" i="1" dirty="0"/>
              <a:t>“…If the American people ever find out what we have done, they would chase us down the street and lynch us.”</a:t>
            </a:r>
            <a:r>
              <a:rPr lang="en-US" b="1" dirty="0"/>
              <a:t> – George Herbert Walker Bush, 1992 </a:t>
            </a:r>
            <a:r>
              <a:rPr lang="en-US" dirty="0"/>
              <a:t>Well George, the people have awakened and the time has come for you.</a:t>
            </a:r>
          </a:p>
          <a:p>
            <a:r>
              <a:rPr lang="en-US" dirty="0"/>
              <a:t> The War Mongers, Khazarian Zionists, Nazis and others will finally be imprisoned where they belong. The Bush’s and Clinton’s among others will be long tucked away where we will never see them again.</a:t>
            </a:r>
          </a:p>
          <a:p>
            <a:endParaRPr lang="en-US" dirty="0"/>
          </a:p>
          <a:p>
            <a:endParaRPr lang="en-US" dirty="0"/>
          </a:p>
        </p:txBody>
      </p:sp>
      <p:sp>
        <p:nvSpPr>
          <p:cNvPr id="4" name="Rectangle 2">
            <a:extLst>
              <a:ext uri="{FF2B5EF4-FFF2-40B4-BE49-F238E27FC236}">
                <a16:creationId xmlns:a16="http://schemas.microsoft.com/office/drawing/2014/main" id="{AC5E4A77-AA14-3641-A1A2-40F4256826F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3249" name="Picture 191">
            <a:extLst>
              <a:ext uri="{FF2B5EF4-FFF2-40B4-BE49-F238E27FC236}">
                <a16:creationId xmlns:a16="http://schemas.microsoft.com/office/drawing/2014/main" id="{24F59757-E68C-F744-9EB4-06D4F7419FC7}"/>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8201"/>
          <a:stretch/>
        </p:blipFill>
        <p:spPr bwMode="auto">
          <a:xfrm>
            <a:off x="3102428" y="4100975"/>
            <a:ext cx="4523015" cy="2759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3747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8F61F-FC6E-8845-BC99-E0DCED5C8CB1}"/>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D40BE755-37A4-D546-AD65-3C21B049ED93}"/>
              </a:ext>
            </a:extLst>
          </p:cNvPr>
          <p:cNvSpPr>
            <a:spLocks noGrp="1"/>
          </p:cNvSpPr>
          <p:nvPr>
            <p:ph idx="1"/>
          </p:nvPr>
        </p:nvSpPr>
        <p:spPr>
          <a:xfrm>
            <a:off x="677334" y="2084389"/>
            <a:ext cx="8596668" cy="3880773"/>
          </a:xfrm>
        </p:spPr>
        <p:txBody>
          <a:bodyPr/>
          <a:lstStyle/>
          <a:p>
            <a:r>
              <a:rPr lang="en-US" dirty="0"/>
              <a:t>Donald J. Trump elected 45th President of the United States </a:t>
            </a:r>
          </a:p>
          <a:p>
            <a:r>
              <a:rPr lang="en-US" dirty="0"/>
              <a:t>The Republic of America is in good hands now and once it starts rolling, the Democratic Party should be kicked right out of our political scene (Obama and his Shadow Government did attempt a coup which is Treasonous). </a:t>
            </a:r>
          </a:p>
          <a:p>
            <a:r>
              <a:rPr lang="en-US" dirty="0"/>
              <a:t>There are many organizations and individuals that should be tossed out of America including many of the major media outlets. </a:t>
            </a:r>
          </a:p>
        </p:txBody>
      </p:sp>
      <p:sp>
        <p:nvSpPr>
          <p:cNvPr id="4" name="Rectangle 2">
            <a:extLst>
              <a:ext uri="{FF2B5EF4-FFF2-40B4-BE49-F238E27FC236}">
                <a16:creationId xmlns:a16="http://schemas.microsoft.com/office/drawing/2014/main" id="{2EEB32AB-6533-1342-9007-97AAA840B4B7}"/>
              </a:ext>
            </a:extLst>
          </p:cNvPr>
          <p:cNvSpPr>
            <a:spLocks noChangeArrowheads="1"/>
          </p:cNvSpPr>
          <p:nvPr/>
        </p:nvSpPr>
        <p:spPr bwMode="auto">
          <a:xfrm>
            <a:off x="0" y="-76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8369" name="Picture 2139947931" descr="donald trump acceptance speech melania barron election night">
            <a:extLst>
              <a:ext uri="{FF2B5EF4-FFF2-40B4-BE49-F238E27FC236}">
                <a16:creationId xmlns:a16="http://schemas.microsoft.com/office/drawing/2014/main" id="{896FDE5C-459F-A44C-91AA-5701AF65899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526972" y="4140200"/>
            <a:ext cx="4038600" cy="271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8523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15830-F7D9-6C48-99B2-E2ECCBD77F4B}"/>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6C63C233-CACA-A848-99AD-3D01DBB373E3}"/>
              </a:ext>
            </a:extLst>
          </p:cNvPr>
          <p:cNvSpPr>
            <a:spLocks noGrp="1"/>
          </p:cNvSpPr>
          <p:nvPr>
            <p:ph idx="1"/>
          </p:nvPr>
        </p:nvSpPr>
        <p:spPr>
          <a:xfrm>
            <a:off x="601134" y="1768704"/>
            <a:ext cx="8085666" cy="3880773"/>
          </a:xfrm>
        </p:spPr>
        <p:txBody>
          <a:bodyPr/>
          <a:lstStyle/>
          <a:p>
            <a:r>
              <a:rPr lang="en-US" b="1" dirty="0"/>
              <a:t>It is ‘We the People’ vs. The corrupt, perverted, demented establishment.</a:t>
            </a:r>
          </a:p>
          <a:p>
            <a:r>
              <a:rPr lang="en-US" i="1" dirty="0"/>
              <a:t>Neil Keenan, and Group K have prevented from conclusion, a highly unlawful and damaging scam set to keep the crooked Cabal alive (via the 1 Million Metric Tons of Gold deal) creating dangerous setbacks for the world economy.</a:t>
            </a:r>
          </a:p>
          <a:p>
            <a:r>
              <a:rPr lang="en-US" i="1" dirty="0"/>
              <a:t>The 1 Million Metric Tons deal ties directly into the current US “silent coup” and how the ill-gotten gold buttresses the financial fortunes of the elite ‘establishment’ to keep their position and maintaining – as well as expanding – their control of the world’s financial power base.</a:t>
            </a:r>
            <a:endParaRPr lang="en-US" dirty="0"/>
          </a:p>
          <a:p>
            <a:r>
              <a:rPr lang="en-US" b="1" i="1" dirty="0"/>
              <a:t>The US election is nothing more than a façade or distraction to what they really are fighting for i.e. to maintain a stranglehold on the electorate… CONTROL! On November 15, it is alleged that the involved parties will meet to split up the “spoils” of this unlawful gold transaction in the Malaysian Bank Negara or in the HSBC in Kuala Lumpur.</a:t>
            </a:r>
            <a:endParaRPr lang="en-US" dirty="0"/>
          </a:p>
          <a:p>
            <a:endParaRPr lang="en-US" dirty="0"/>
          </a:p>
          <a:p>
            <a:endParaRPr lang="en-US" dirty="0"/>
          </a:p>
        </p:txBody>
      </p:sp>
      <p:sp>
        <p:nvSpPr>
          <p:cNvPr id="4" name="Rectangle 2">
            <a:extLst>
              <a:ext uri="{FF2B5EF4-FFF2-40B4-BE49-F238E27FC236}">
                <a16:creationId xmlns:a16="http://schemas.microsoft.com/office/drawing/2014/main" id="{3B881A5E-01E3-9948-A051-1D17A12595A1}"/>
              </a:ext>
            </a:extLst>
          </p:cNvPr>
          <p:cNvSpPr>
            <a:spLocks noChangeArrowheads="1"/>
          </p:cNvSpPr>
          <p:nvPr/>
        </p:nvSpPr>
        <p:spPr bwMode="auto">
          <a:xfrm>
            <a:off x="8964386" y="27595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5297" name="Picture 208">
            <a:extLst>
              <a:ext uri="{FF2B5EF4-FFF2-40B4-BE49-F238E27FC236}">
                <a16:creationId xmlns:a16="http://schemas.microsoft.com/office/drawing/2014/main" id="{8BB8BA9B-72B3-4547-A199-E64F0F63CC0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724900" y="2759528"/>
            <a:ext cx="3467100" cy="229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578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E68FA-C3A0-1D48-B65A-025061B8D8A6}"/>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65330A84-FC4F-D247-9BD8-882C47EF867B}"/>
              </a:ext>
            </a:extLst>
          </p:cNvPr>
          <p:cNvSpPr>
            <a:spLocks noGrp="1"/>
          </p:cNvSpPr>
          <p:nvPr>
            <p:ph idx="1"/>
          </p:nvPr>
        </p:nvSpPr>
        <p:spPr/>
        <p:txBody>
          <a:bodyPr/>
          <a:lstStyle/>
          <a:p>
            <a:r>
              <a:rPr lang="en-US" dirty="0"/>
              <a:t>King Anthony Santiago Martin </a:t>
            </a:r>
          </a:p>
          <a:p>
            <a:r>
              <a:rPr lang="en-US" dirty="0"/>
              <a:t>AKA Spiritual White Boy</a:t>
            </a:r>
          </a:p>
          <a:p>
            <a:endParaRPr lang="en-US" dirty="0"/>
          </a:p>
        </p:txBody>
      </p:sp>
      <p:pic>
        <p:nvPicPr>
          <p:cNvPr id="4" name="Picture 2" descr="Image result for Neil Keenan SPIRITUAL WHITE BOY image">
            <a:extLst>
              <a:ext uri="{FF2B5EF4-FFF2-40B4-BE49-F238E27FC236}">
                <a16:creationId xmlns:a16="http://schemas.microsoft.com/office/drawing/2014/main" id="{FD849BB0-BED6-CA4C-A800-79DF08E24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13" y="3201120"/>
            <a:ext cx="3556617" cy="3047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Neil Keenan SPIRITUAL WHITE BOY image">
            <a:extLst>
              <a:ext uri="{FF2B5EF4-FFF2-40B4-BE49-F238E27FC236}">
                <a16:creationId xmlns:a16="http://schemas.microsoft.com/office/drawing/2014/main" id="{D584D8FC-EC15-5F42-A6A6-BCCB84518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668" y="2160589"/>
            <a:ext cx="6502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1111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77E04-5D3E-DF48-AF18-420435447835}"/>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62162A33-FE79-FE40-99C4-7460D97F3BB3}"/>
              </a:ext>
            </a:extLst>
          </p:cNvPr>
          <p:cNvSpPr>
            <a:spLocks noGrp="1"/>
          </p:cNvSpPr>
          <p:nvPr>
            <p:ph idx="1"/>
          </p:nvPr>
        </p:nvSpPr>
        <p:spPr>
          <a:xfrm>
            <a:off x="677334" y="2160589"/>
            <a:ext cx="8368695" cy="3880773"/>
          </a:xfrm>
        </p:spPr>
        <p:txBody>
          <a:bodyPr/>
          <a:lstStyle/>
          <a:p>
            <a:r>
              <a:rPr lang="en-US" dirty="0"/>
              <a:t>Neil Keenan and Group K recommended immediate actions:</a:t>
            </a:r>
          </a:p>
          <a:p>
            <a:r>
              <a:rPr lang="en-US" dirty="0"/>
              <a:t>1. </a:t>
            </a:r>
            <a:r>
              <a:rPr lang="en-US" b="1" dirty="0"/>
              <a:t>Cessation of Chemtrail Spraying and Geo-Engineering Weather Warfare </a:t>
            </a:r>
          </a:p>
          <a:p>
            <a:r>
              <a:rPr lang="en-US" b="1" dirty="0"/>
              <a:t>2. Cessation of HAARP Activities</a:t>
            </a:r>
            <a:r>
              <a:rPr lang="en-US" dirty="0"/>
              <a:t> </a:t>
            </a:r>
            <a:r>
              <a:rPr lang="en-US" b="1" dirty="0"/>
              <a:t>and Space Satellite Warfare</a:t>
            </a:r>
          </a:p>
          <a:p>
            <a:r>
              <a:rPr lang="en-US" b="1" dirty="0"/>
              <a:t>3. Curtailing of GMO / Agri-Chemical Industry Weaponized Foods</a:t>
            </a:r>
            <a:endParaRPr lang="en-US" dirty="0"/>
          </a:p>
          <a:p>
            <a:r>
              <a:rPr lang="en-US" dirty="0"/>
              <a:t>4. </a:t>
            </a:r>
            <a:r>
              <a:rPr lang="en-US" b="1" dirty="0"/>
              <a:t>Exposing and Halting of United Nations Agenda 21 / Agenda 30</a:t>
            </a:r>
            <a:endParaRPr lang="en-US" dirty="0"/>
          </a:p>
          <a:p>
            <a:r>
              <a:rPr lang="en-US" dirty="0"/>
              <a:t>5. </a:t>
            </a:r>
            <a:r>
              <a:rPr lang="en-US" b="1" dirty="0"/>
              <a:t>Put the Pharmaceutical Industry on Notice</a:t>
            </a:r>
            <a:r>
              <a:rPr lang="en-US" dirty="0"/>
              <a:t> </a:t>
            </a:r>
            <a:r>
              <a:rPr lang="en-US" b="1" dirty="0"/>
              <a:t>and End Vaccinations</a:t>
            </a:r>
          </a:p>
          <a:p>
            <a:r>
              <a:rPr lang="en-US" b="1" dirty="0"/>
              <a:t>6. Stop the Privatization of Public Water Supplies</a:t>
            </a:r>
            <a:endParaRPr lang="en-US" dirty="0"/>
          </a:p>
          <a:p>
            <a:r>
              <a:rPr lang="en-US" b="1" dirty="0"/>
              <a:t>7. Stop the North Dakota Pipeline</a:t>
            </a:r>
          </a:p>
          <a:p>
            <a:r>
              <a:rPr lang="en-US" b="1" dirty="0"/>
              <a:t>8. Stop and Re-Institute the “One Million Metric Ton Gold Deal” Transaction Directly with the US Treasury</a:t>
            </a:r>
            <a:endParaRPr lang="en-US" dirty="0"/>
          </a:p>
          <a:p>
            <a:pPr marL="0" indent="0">
              <a:buNone/>
            </a:pPr>
            <a:br>
              <a:rPr lang="en-US" b="1" dirty="0"/>
            </a:br>
            <a:r>
              <a:rPr lang="en-US" b="1" dirty="0"/>
              <a:t> </a:t>
            </a:r>
          </a:p>
          <a:p>
            <a:endParaRPr lang="en-US" dirty="0"/>
          </a:p>
          <a:p>
            <a:endParaRPr lang="en-US" b="1" dirty="0"/>
          </a:p>
        </p:txBody>
      </p:sp>
      <p:pic>
        <p:nvPicPr>
          <p:cNvPr id="4" name="Picture 3">
            <a:hlinkClick r:id="rId2"/>
            <a:extLst>
              <a:ext uri="{FF2B5EF4-FFF2-40B4-BE49-F238E27FC236}">
                <a16:creationId xmlns:a16="http://schemas.microsoft.com/office/drawing/2014/main" id="{6BBE0789-9F18-134D-893C-8882B1529FC6}"/>
              </a:ext>
            </a:extLst>
          </p:cNvPr>
          <p:cNvPicPr/>
          <p:nvPr/>
        </p:nvPicPr>
        <p:blipFill rotWithShape="1">
          <a:blip r:embed="rId3" cstate="print">
            <a:extLst>
              <a:ext uri="{28A0092B-C50C-407E-A947-70E740481C1C}">
                <a14:useLocalDpi xmlns:a14="http://schemas.microsoft.com/office/drawing/2010/main" val="0"/>
              </a:ext>
            </a:extLst>
          </a:blip>
          <a:srcRect l="20684"/>
          <a:stretch/>
        </p:blipFill>
        <p:spPr>
          <a:xfrm>
            <a:off x="9274002" y="2454865"/>
            <a:ext cx="2776484" cy="2721292"/>
          </a:xfrm>
          <a:prstGeom prst="rect">
            <a:avLst/>
          </a:prstGeom>
        </p:spPr>
      </p:pic>
    </p:spTree>
    <p:extLst>
      <p:ext uri="{BB962C8B-B14F-4D97-AF65-F5344CB8AC3E}">
        <p14:creationId xmlns:p14="http://schemas.microsoft.com/office/powerpoint/2010/main" val="20726510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570E6-9317-4947-AB5E-85FDC8107453}"/>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4E087B8F-F3F2-EB4D-B896-38DB1B6564FA}"/>
              </a:ext>
            </a:extLst>
          </p:cNvPr>
          <p:cNvSpPr>
            <a:spLocks noGrp="1"/>
          </p:cNvSpPr>
          <p:nvPr>
            <p:ph idx="1"/>
          </p:nvPr>
        </p:nvSpPr>
        <p:spPr>
          <a:xfrm>
            <a:off x="677334" y="1801361"/>
            <a:ext cx="7813523" cy="3880773"/>
          </a:xfrm>
        </p:spPr>
        <p:txBody>
          <a:bodyPr/>
          <a:lstStyle/>
          <a:p>
            <a:r>
              <a:rPr lang="en-US" dirty="0"/>
              <a:t>Neil Keenan and Group </a:t>
            </a:r>
            <a:r>
              <a:rPr lang="en-US" b="1" dirty="0"/>
              <a:t>Key Achievements to Date:</a:t>
            </a:r>
            <a:endParaRPr lang="en-US" dirty="0"/>
          </a:p>
          <a:p>
            <a:r>
              <a:rPr lang="en-US" b="1" dirty="0"/>
              <a:t>The Trillion Dollar Law Suit October 2011</a:t>
            </a:r>
          </a:p>
          <a:p>
            <a:r>
              <a:rPr lang="en-US" b="1" dirty="0"/>
              <a:t>Keenan Files Liens Against G7 Central Banks and 12 Fed Banks May 2012</a:t>
            </a:r>
          </a:p>
          <a:p>
            <a:r>
              <a:rPr lang="en-US" b="1" dirty="0"/>
              <a:t>Keenan’s Intelligence Stops Nuclear Warheads Charleston, S. C. Oct. 2013</a:t>
            </a:r>
          </a:p>
          <a:p>
            <a:r>
              <a:rPr lang="en-US" b="1" dirty="0"/>
              <a:t>Keenan Dispatches “Cease and Desist” to U.S.A. Corporation Feb. 2014</a:t>
            </a:r>
          </a:p>
          <a:p>
            <a:r>
              <a:rPr lang="en-US" b="1" dirty="0"/>
              <a:t>Keenan Exposes the IRS as a Foreign Entity February 2014</a:t>
            </a:r>
          </a:p>
          <a:p>
            <a:r>
              <a:rPr lang="en-US" b="1" dirty="0"/>
              <a:t>Keenan Puts Forth His Proposal for the “No Fly Accords” April 2014</a:t>
            </a:r>
          </a:p>
          <a:p>
            <a:r>
              <a:rPr lang="en-US" b="1" dirty="0"/>
              <a:t>Keenan Halts 15 Quadrillion Dollar Deal Between Sultan of Sulu, P2 Lodge and Vatican July 2014</a:t>
            </a:r>
          </a:p>
          <a:p>
            <a:r>
              <a:rPr lang="en-US" b="1" dirty="0"/>
              <a:t>Keenan Exposes Plot for Japan to Invade Indonesia To Steal Gold Aug. 2014</a:t>
            </a:r>
            <a:endParaRPr lang="en-US" dirty="0"/>
          </a:p>
          <a:p>
            <a:endParaRPr lang="en-US" dirty="0"/>
          </a:p>
          <a:p>
            <a:endParaRPr lang="en-US" dirty="0"/>
          </a:p>
          <a:p>
            <a:endParaRPr lang="en-US" dirty="0"/>
          </a:p>
          <a:p>
            <a:endParaRPr lang="en-US" b="1" dirty="0"/>
          </a:p>
          <a:p>
            <a:endParaRPr lang="en-US" dirty="0"/>
          </a:p>
          <a:p>
            <a:endParaRPr lang="en-US" dirty="0"/>
          </a:p>
          <a:p>
            <a:endParaRPr lang="en-US" dirty="0"/>
          </a:p>
          <a:p>
            <a:endParaRPr lang="en-US" dirty="0"/>
          </a:p>
        </p:txBody>
      </p:sp>
      <p:pic>
        <p:nvPicPr>
          <p:cNvPr id="87042" name="Picture 2" descr="Image result for NEIL KEENAN IMAGES">
            <a:extLst>
              <a:ext uri="{FF2B5EF4-FFF2-40B4-BE49-F238E27FC236}">
                <a16:creationId xmlns:a16="http://schemas.microsoft.com/office/drawing/2014/main" id="{33378D9C-461E-144D-9335-D70C7E3DF1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82" r="24550"/>
          <a:stretch/>
        </p:blipFill>
        <p:spPr bwMode="auto">
          <a:xfrm>
            <a:off x="8490857" y="2349501"/>
            <a:ext cx="3608615" cy="257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1793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21629-C40A-5744-99AE-5407EBBEAB39}"/>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D746B825-9D57-AB45-8E90-29E7C410FD40}"/>
              </a:ext>
            </a:extLst>
          </p:cNvPr>
          <p:cNvSpPr>
            <a:spLocks noGrp="1"/>
          </p:cNvSpPr>
          <p:nvPr>
            <p:ph idx="1"/>
          </p:nvPr>
        </p:nvSpPr>
        <p:spPr>
          <a:xfrm>
            <a:off x="677334" y="2160589"/>
            <a:ext cx="8254395" cy="3880773"/>
          </a:xfrm>
        </p:spPr>
        <p:txBody>
          <a:bodyPr/>
          <a:lstStyle/>
          <a:p>
            <a:r>
              <a:rPr lang="en-US" b="1" dirty="0"/>
              <a:t>Keenan Shares Intelligence that “Wall Street” was Moving out of New York City to Stamford Connecticut August 2014</a:t>
            </a:r>
          </a:p>
          <a:p>
            <a:r>
              <a:rPr lang="en-US" b="1" dirty="0"/>
              <a:t>Keenan Exposes the Planned World Economic Forum (WEF) Being Held in Jakarta April 2015</a:t>
            </a:r>
            <a:endParaRPr lang="en-US" dirty="0"/>
          </a:p>
          <a:p>
            <a:r>
              <a:rPr lang="en-US" b="1" dirty="0"/>
              <a:t>Neil Keenan Elected M1 Monetary Controller of The Global Collateral Accounts</a:t>
            </a:r>
            <a:r>
              <a:rPr lang="en-US" dirty="0"/>
              <a:t> </a:t>
            </a:r>
            <a:r>
              <a:rPr lang="en-US" b="1" dirty="0"/>
              <a:t>December 2015 [Opted to not officially signed M1 document]</a:t>
            </a:r>
          </a:p>
          <a:p>
            <a:r>
              <a:rPr lang="en-US" b="1" dirty="0"/>
              <a:t>Philippine President “Bongbong” Marcos’ Involves Malaysian President Najib Razak into a $14 Trillion USD Cabal Re-Financing Deal February 2016</a:t>
            </a:r>
          </a:p>
          <a:p>
            <a:r>
              <a:rPr lang="en-US" b="1" dirty="0"/>
              <a:t>Keenan Exposes Cabal Plot to Replace the “Old” US Republic With “New Republic” as a New Label on the Same System May 2016</a:t>
            </a:r>
            <a:endParaRPr lang="en-US" dirty="0"/>
          </a:p>
          <a:p>
            <a:endParaRPr lang="en-US" dirty="0"/>
          </a:p>
          <a:p>
            <a:endParaRPr lang="en-US" dirty="0"/>
          </a:p>
          <a:p>
            <a:endParaRPr lang="en-US" dirty="0"/>
          </a:p>
          <a:p>
            <a:endParaRPr lang="en-US" dirty="0"/>
          </a:p>
        </p:txBody>
      </p:sp>
      <p:sp>
        <p:nvSpPr>
          <p:cNvPr id="4" name="Rectangle 2">
            <a:extLst>
              <a:ext uri="{FF2B5EF4-FFF2-40B4-BE49-F238E27FC236}">
                <a16:creationId xmlns:a16="http://schemas.microsoft.com/office/drawing/2014/main" id="{A6D4217A-E41B-724C-80FD-BAB8DE718E85}"/>
              </a:ext>
            </a:extLst>
          </p:cNvPr>
          <p:cNvSpPr>
            <a:spLocks noChangeArrowheads="1"/>
          </p:cNvSpPr>
          <p:nvPr/>
        </p:nvSpPr>
        <p:spPr bwMode="auto">
          <a:xfrm>
            <a:off x="8847666" y="2759529"/>
            <a:ext cx="14268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6321" name="Picture 224">
            <a:extLst>
              <a:ext uri="{FF2B5EF4-FFF2-40B4-BE49-F238E27FC236}">
                <a16:creationId xmlns:a16="http://schemas.microsoft.com/office/drawing/2014/main" id="{26AA73E8-EB58-1342-AD39-0ABA28D80E0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847665" y="2383971"/>
            <a:ext cx="3121177"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5360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7416C-3CC6-3847-AD06-ABBBB7779BD7}"/>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099923B9-21B3-1447-8610-D573FD36EA1B}"/>
              </a:ext>
            </a:extLst>
          </p:cNvPr>
          <p:cNvSpPr>
            <a:spLocks noGrp="1"/>
          </p:cNvSpPr>
          <p:nvPr>
            <p:ph idx="1"/>
          </p:nvPr>
        </p:nvSpPr>
        <p:spPr>
          <a:xfrm>
            <a:off x="677334" y="1930400"/>
            <a:ext cx="8009466" cy="3880773"/>
          </a:xfrm>
        </p:spPr>
        <p:txBody>
          <a:bodyPr/>
          <a:lstStyle/>
          <a:p>
            <a:r>
              <a:rPr lang="en-US" b="1" dirty="0"/>
              <a:t>Keenan Exposes an Attempted Cabal Re-Financing Plot Using Ban Ki-moon, Jeb Bush et al. President of China Xi Jinping and President Park of South Korea Alerted. Plot Averted July 2016</a:t>
            </a:r>
            <a:r>
              <a:rPr lang="en-US" dirty="0"/>
              <a:t> </a:t>
            </a:r>
          </a:p>
          <a:p>
            <a:r>
              <a:rPr lang="en-US" b="1" dirty="0"/>
              <a:t>Keenan Exposes Financial Doomsday Plan to EMP North America to</a:t>
            </a:r>
            <a:r>
              <a:rPr lang="en-US" dirty="0"/>
              <a:t> </a:t>
            </a:r>
            <a:r>
              <a:rPr lang="en-US" b="1" dirty="0"/>
              <a:t>Cancel Elections and More August 2016</a:t>
            </a:r>
          </a:p>
          <a:p>
            <a:r>
              <a:rPr lang="en-US" b="1" dirty="0"/>
              <a:t>The United Nations Invites Neil Keenan to Discuss Financing, New</a:t>
            </a:r>
            <a:r>
              <a:rPr lang="en-US" dirty="0"/>
              <a:t> </a:t>
            </a:r>
            <a:r>
              <a:rPr lang="en-US" b="1" dirty="0"/>
              <a:t>Technologies &amp; The Global Collateral Accounts September 2016</a:t>
            </a:r>
            <a:endParaRPr lang="en-US" dirty="0"/>
          </a:p>
          <a:p>
            <a:r>
              <a:rPr lang="en-US" dirty="0"/>
              <a:t> </a:t>
            </a:r>
            <a:r>
              <a:rPr lang="en-US" b="1" dirty="0"/>
              <a:t>Keenan Exposes The Connection Between 9/11, JFK and the Global Collateral Accounts</a:t>
            </a:r>
          </a:p>
          <a:p>
            <a:r>
              <a:rPr lang="en-US" b="1" dirty="0"/>
              <a:t>The Fed Fraud: The European- Controlled Creature That’s Bled Us for 100 Years</a:t>
            </a:r>
            <a:r>
              <a:rPr lang="en-US" dirty="0"/>
              <a:t> </a:t>
            </a:r>
          </a:p>
          <a:p>
            <a:endParaRPr lang="en-US" dirty="0"/>
          </a:p>
          <a:p>
            <a:endParaRPr lang="en-US" dirty="0"/>
          </a:p>
          <a:p>
            <a:endParaRPr lang="en-US" dirty="0"/>
          </a:p>
          <a:p>
            <a:endParaRPr lang="en-US" dirty="0"/>
          </a:p>
        </p:txBody>
      </p:sp>
      <p:sp>
        <p:nvSpPr>
          <p:cNvPr id="4" name="Rectangle 2">
            <a:extLst>
              <a:ext uri="{FF2B5EF4-FFF2-40B4-BE49-F238E27FC236}">
                <a16:creationId xmlns:a16="http://schemas.microsoft.com/office/drawing/2014/main" id="{6C0E259F-F265-454F-95B5-B0A097A3EE1E}"/>
              </a:ext>
            </a:extLst>
          </p:cNvPr>
          <p:cNvSpPr>
            <a:spLocks noChangeArrowheads="1"/>
          </p:cNvSpPr>
          <p:nvPr/>
        </p:nvSpPr>
        <p:spPr bwMode="auto">
          <a:xfrm>
            <a:off x="8686800" y="2380343"/>
            <a:ext cx="1394142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7345" name="Picture 213">
            <a:extLst>
              <a:ext uri="{FF2B5EF4-FFF2-40B4-BE49-F238E27FC236}">
                <a16:creationId xmlns:a16="http://schemas.microsoft.com/office/drawing/2014/main" id="{FDDA12B7-C861-8544-8833-505D959E011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686800" y="2083706"/>
            <a:ext cx="3282043" cy="269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52216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0B5B-61D7-7345-B952-3B3543902F4D}"/>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7C218170-D735-6E40-8691-840B0B623181}"/>
              </a:ext>
            </a:extLst>
          </p:cNvPr>
          <p:cNvSpPr>
            <a:spLocks noGrp="1"/>
          </p:cNvSpPr>
          <p:nvPr>
            <p:ph idx="1"/>
          </p:nvPr>
        </p:nvSpPr>
        <p:spPr>
          <a:xfrm>
            <a:off x="497719" y="1801361"/>
            <a:ext cx="8172752" cy="4447039"/>
          </a:xfrm>
        </p:spPr>
        <p:txBody>
          <a:bodyPr/>
          <a:lstStyle/>
          <a:p>
            <a:r>
              <a:rPr lang="en-US" dirty="0"/>
              <a:t>Former Queen Beatrix of the Netherlands is on the Trail Attempting Thievery Once Again. Beatrix is a representative of the family that created the Bilderberg Group – the biggest group of thieves on the planet </a:t>
            </a:r>
          </a:p>
          <a:p>
            <a:r>
              <a:rPr lang="en-US" dirty="0"/>
              <a:t>After she screwed up a perfectly good financial $2.3 Trillion transaction in 2012, one that would have benefited not only the Dutch Royal Family, but the people of The Netherlands as well.</a:t>
            </a:r>
          </a:p>
          <a:p>
            <a:r>
              <a:rPr lang="en-US" dirty="0"/>
              <a:t>Both Former Queen Beatrix and Queen Elizabeth dueling bloodlines are now attempting to deceive President Jokowi and the Nation of Indonesia of the $2.3 Trillion CD – with what Beatrix circus clowns call a “Debt Repayment”. </a:t>
            </a:r>
          </a:p>
          <a:p>
            <a:r>
              <a:rPr lang="en-US" dirty="0"/>
              <a:t>Both Royal sons, Willem-Alexander and Charles attempted to negotiate the rights to the CD, but returned from Indonesia empty handed.</a:t>
            </a:r>
          </a:p>
          <a:p>
            <a:r>
              <a:rPr lang="en-US" dirty="0"/>
              <a:t> </a:t>
            </a:r>
            <a:r>
              <a:rPr lang="en-US" b="1" i="1" dirty="0"/>
              <a:t>The Dutch Royal Family was to earn 3% of said value (2.13 Trillion USD) and the Dutch nation, 2%.”</a:t>
            </a: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FBFB4C48-50E7-E84F-82F4-95919E49E760}"/>
              </a:ext>
            </a:extLst>
          </p:cNvPr>
          <p:cNvPicPr/>
          <p:nvPr/>
        </p:nvPicPr>
        <p:blipFill rotWithShape="1">
          <a:blip r:embed="rId2">
            <a:extLst>
              <a:ext uri="{28A0092B-C50C-407E-A947-70E740481C1C}">
                <a14:useLocalDpi xmlns:a14="http://schemas.microsoft.com/office/drawing/2010/main" val="0"/>
              </a:ext>
            </a:extLst>
          </a:blip>
          <a:srcRect l="10636" r="8242"/>
          <a:stretch/>
        </p:blipFill>
        <p:spPr bwMode="auto">
          <a:xfrm>
            <a:off x="8817428" y="2574911"/>
            <a:ext cx="3374571" cy="2352689"/>
          </a:xfrm>
          <a:prstGeom prst="rect">
            <a:avLst/>
          </a:prstGeom>
          <a:noFill/>
          <a:ln>
            <a:noFill/>
          </a:ln>
        </p:spPr>
      </p:pic>
    </p:spTree>
    <p:extLst>
      <p:ext uri="{BB962C8B-B14F-4D97-AF65-F5344CB8AC3E}">
        <p14:creationId xmlns:p14="http://schemas.microsoft.com/office/powerpoint/2010/main" val="36817789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979B1-3C7D-AC45-9443-D84AD2E8A974}"/>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1C6CAFED-D886-B54A-BF72-FC14DEE87D9C}"/>
              </a:ext>
            </a:extLst>
          </p:cNvPr>
          <p:cNvSpPr>
            <a:spLocks noGrp="1"/>
          </p:cNvSpPr>
          <p:nvPr>
            <p:ph idx="1"/>
          </p:nvPr>
        </p:nvSpPr>
        <p:spPr>
          <a:xfrm>
            <a:off x="465063" y="1930400"/>
            <a:ext cx="8319709" cy="4062186"/>
          </a:xfrm>
        </p:spPr>
        <p:txBody>
          <a:bodyPr/>
          <a:lstStyle/>
          <a:p>
            <a:r>
              <a:rPr lang="en-US" i="1" dirty="0"/>
              <a:t>These ‘Royal’ families have no right to anything! Nor do the Holders own the Certificate of Deposit.</a:t>
            </a:r>
            <a:r>
              <a:rPr lang="en-US" dirty="0"/>
              <a:t> </a:t>
            </a:r>
            <a:r>
              <a:rPr lang="en-US" i="1" dirty="0"/>
              <a:t>Only the Depositors own the Certificate of Deposit.</a:t>
            </a:r>
            <a:endParaRPr lang="en-US" dirty="0"/>
          </a:p>
          <a:p>
            <a:r>
              <a:rPr lang="en-US" b="1" i="1" dirty="0"/>
              <a:t>Should any metals or paper assets leave Indonesia – or anywhere – they will find us waiting for them. We have stopped them time and time again.</a:t>
            </a:r>
            <a:endParaRPr lang="en-US" dirty="0"/>
          </a:p>
          <a:p>
            <a:r>
              <a:rPr lang="en-US" i="1" dirty="0"/>
              <a:t>We will stop them right up until the end as well, and open up the accounts for Humanitarian Packages </a:t>
            </a:r>
            <a:r>
              <a:rPr lang="en-US" dirty="0"/>
              <a:t> </a:t>
            </a:r>
          </a:p>
          <a:p>
            <a:r>
              <a:rPr lang="en-US" i="1" dirty="0"/>
              <a:t>As for Donald Trump looking to make a Gold Backed Dollar – he already knows that I can bring forth the AU not only for such a thing, but much more, larger than any number heard to date – but for the rebuilding of our entire infrastructure – and it does not even evolve from the Global Collateral Accounts.</a:t>
            </a:r>
            <a:r>
              <a:rPr lang="en-US" dirty="0"/>
              <a:t> </a:t>
            </a:r>
          </a:p>
        </p:txBody>
      </p:sp>
      <p:sp>
        <p:nvSpPr>
          <p:cNvPr id="4" name="Rectangle 4">
            <a:extLst>
              <a:ext uri="{FF2B5EF4-FFF2-40B4-BE49-F238E27FC236}">
                <a16:creationId xmlns:a16="http://schemas.microsoft.com/office/drawing/2014/main" id="{7A8EED56-E7EF-2E43-81B3-B82C202AFB6E}"/>
              </a:ext>
            </a:extLst>
          </p:cNvPr>
          <p:cNvSpPr>
            <a:spLocks noChangeArrowheads="1"/>
          </p:cNvSpPr>
          <p:nvPr/>
        </p:nvSpPr>
        <p:spPr bwMode="auto">
          <a:xfrm>
            <a:off x="9274002" y="2318657"/>
            <a:ext cx="163529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9395" name="Picture 2139947936" descr="A List of Everything Trump Has Done So Far As President">
            <a:extLst>
              <a:ext uri="{FF2B5EF4-FFF2-40B4-BE49-F238E27FC236}">
                <a16:creationId xmlns:a16="http://schemas.microsoft.com/office/drawing/2014/main" id="{D4FE8570-C4F0-4B41-8C89-BE8AD5B635E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784772" y="2090061"/>
            <a:ext cx="2942165" cy="298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3212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2DC5-8FE0-2644-B599-BF871CE07871}"/>
              </a:ext>
            </a:extLst>
          </p:cNvPr>
          <p:cNvSpPr>
            <a:spLocks noGrp="1"/>
          </p:cNvSpPr>
          <p:nvPr>
            <p:ph type="title"/>
          </p:nvPr>
        </p:nvSpPr>
        <p:spPr/>
        <p:txBody>
          <a:bodyPr/>
          <a:lstStyle/>
          <a:p>
            <a:r>
              <a:rPr lang="en-US" dirty="0"/>
              <a:t>AMANAH’S ODYSSEY II | THE SUPREME ORDEAL: NEIL KEENAN UPDATE 2017</a:t>
            </a:r>
          </a:p>
        </p:txBody>
      </p:sp>
      <p:pic>
        <p:nvPicPr>
          <p:cNvPr id="4" name="image178.jpg">
            <a:extLst>
              <a:ext uri="{FF2B5EF4-FFF2-40B4-BE49-F238E27FC236}">
                <a16:creationId xmlns:a16="http://schemas.microsoft.com/office/drawing/2014/main" id="{A4470904-FD2E-B942-A219-F62E28927AB3}"/>
              </a:ext>
            </a:extLst>
          </p:cNvPr>
          <p:cNvPicPr>
            <a:picLocks noGrp="1"/>
          </p:cNvPicPr>
          <p:nvPr>
            <p:ph idx="1"/>
          </p:nvPr>
        </p:nvPicPr>
        <p:blipFill>
          <a:blip r:embed="rId2"/>
          <a:srcRect/>
          <a:stretch>
            <a:fillRect/>
          </a:stretch>
        </p:blipFill>
        <p:spPr>
          <a:xfrm>
            <a:off x="4090007" y="2366963"/>
            <a:ext cx="2686424" cy="3881437"/>
          </a:xfrm>
          <a:prstGeom prst="rect">
            <a:avLst/>
          </a:prstGeom>
          <a:ln/>
        </p:spPr>
      </p:pic>
    </p:spTree>
    <p:extLst>
      <p:ext uri="{BB962C8B-B14F-4D97-AF65-F5344CB8AC3E}">
        <p14:creationId xmlns:p14="http://schemas.microsoft.com/office/powerpoint/2010/main" val="8837198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C05BB-52C5-424D-9C12-858905D81D41}"/>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526C66F5-3251-814E-8B67-E3B368D5FD89}"/>
              </a:ext>
            </a:extLst>
          </p:cNvPr>
          <p:cNvSpPr>
            <a:spLocks noGrp="1"/>
          </p:cNvSpPr>
          <p:nvPr>
            <p:ph idx="1"/>
          </p:nvPr>
        </p:nvSpPr>
        <p:spPr>
          <a:xfrm>
            <a:off x="677333" y="1930401"/>
            <a:ext cx="7911495" cy="4731656"/>
          </a:xfrm>
        </p:spPr>
        <p:txBody>
          <a:bodyPr/>
          <a:lstStyle/>
          <a:p>
            <a:r>
              <a:rPr lang="en-US" dirty="0"/>
              <a:t>The GCA heist plot of Queen of England and the Committee of 300.</a:t>
            </a:r>
          </a:p>
          <a:p>
            <a:r>
              <a:rPr lang="en-US" dirty="0"/>
              <a:t>In the World Bank </a:t>
            </a:r>
            <a:r>
              <a:rPr lang="en-US" b="1" dirty="0">
                <a:hlinkClick r:id="rId2"/>
              </a:rPr>
              <a:t>document signed in March, 2012</a:t>
            </a:r>
            <a:r>
              <a:rPr lang="en-US" dirty="0"/>
              <a:t>, there is a detailed listing for the distribution of funds to countries around the world and also to banks.</a:t>
            </a:r>
          </a:p>
          <a:p>
            <a:r>
              <a:rPr lang="en-US" b="1" dirty="0"/>
              <a:t>Signatory HM, King Anthony Santiago Martin</a:t>
            </a:r>
            <a:r>
              <a:rPr lang="en-US" dirty="0"/>
              <a:t> </a:t>
            </a:r>
            <a:r>
              <a:rPr lang="en-US" b="1" dirty="0"/>
              <a:t>Code Name: C3-AM-01, White Spiritual Boy, Spiritual Wonder Boy, Morning Star and King David. Passport No. UN – 00191-01 (United Nations Organization xx3794724</a:t>
            </a:r>
            <a:r>
              <a:rPr lang="en-US" dirty="0"/>
              <a:t> </a:t>
            </a:r>
            <a:r>
              <a:rPr lang="en-US" b="1" dirty="0"/>
              <a:t>Postal Address: 133 Rizal St. San Sebastian, Hagonoy, Bulacan 3002, Philippine Island.</a:t>
            </a:r>
            <a:endParaRPr lang="en-US" dirty="0"/>
          </a:p>
          <a:p>
            <a:r>
              <a:rPr lang="en-US" dirty="0"/>
              <a:t> It’s alleged that Anthony Santiago Martin and the “White Spiritual Boy” fictitious accounts were being used by the Committee of 300 to withdraw funds from the Global Collateral Accounts. </a:t>
            </a:r>
          </a:p>
          <a:p>
            <a:r>
              <a:rPr lang="en-US" b="1" dirty="0"/>
              <a:t>From this it may be deduced that Martin was used as a patsy in the Committee of 300’s failed plan.</a:t>
            </a: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8468803B-10A8-5C4C-B450-9E974C9750D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882116" y="2337490"/>
            <a:ext cx="3163570" cy="3163570"/>
          </a:xfrm>
          <a:prstGeom prst="rect">
            <a:avLst/>
          </a:prstGeom>
          <a:noFill/>
          <a:ln>
            <a:noFill/>
          </a:ln>
        </p:spPr>
      </p:pic>
    </p:spTree>
    <p:extLst>
      <p:ext uri="{BB962C8B-B14F-4D97-AF65-F5344CB8AC3E}">
        <p14:creationId xmlns:p14="http://schemas.microsoft.com/office/powerpoint/2010/main" val="10133111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AA29A-097D-8244-BA7E-A60783EB6D2F}"/>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9FF9AFE4-7D5B-E046-87D4-BEF83E9AFFB9}"/>
              </a:ext>
            </a:extLst>
          </p:cNvPr>
          <p:cNvSpPr>
            <a:spLocks noGrp="1"/>
          </p:cNvSpPr>
          <p:nvPr>
            <p:ph idx="1"/>
          </p:nvPr>
        </p:nvSpPr>
        <p:spPr>
          <a:xfrm>
            <a:off x="677334" y="1935618"/>
            <a:ext cx="7960480" cy="4312782"/>
          </a:xfrm>
        </p:spPr>
        <p:txBody>
          <a:bodyPr/>
          <a:lstStyle/>
          <a:p>
            <a:r>
              <a:rPr lang="en-US" i="1" dirty="0"/>
              <a:t>Isn’t it about right that all outstanding debts should be on the shoulders of our so-called United States of America Corporation?</a:t>
            </a:r>
            <a:endParaRPr lang="en-US" dirty="0"/>
          </a:p>
          <a:p>
            <a:r>
              <a:rPr lang="en-US" i="1" dirty="0"/>
              <a:t>Isn’t it about right that the Republic of America should step right in seeing it was pushed out and govern ‘We the People’ as it was meant to be from the beginning with Sovereignty?</a:t>
            </a:r>
            <a:endParaRPr lang="en-US" dirty="0"/>
          </a:p>
          <a:p>
            <a:r>
              <a:rPr lang="en-US" i="1" dirty="0"/>
              <a:t>Is it not right that all of those profiteering from the corruption of the US Corporation should be tried for corruption and treason with all funds and assets frozen?</a:t>
            </a:r>
            <a:endParaRPr lang="en-US" dirty="0"/>
          </a:p>
          <a:p>
            <a:r>
              <a:rPr lang="en-US" i="1" dirty="0"/>
              <a:t>Shouldn’t this be done immediately seeing they are already (Obama, Bush, Clintons etc.) in the early stages of a well-known coup attempt and Shadow Government against the Trump Administration?</a:t>
            </a:r>
          </a:p>
          <a:p>
            <a:r>
              <a:rPr lang="en-US" i="1" dirty="0"/>
              <a:t>It is the Khazarian Cabal that has taken us on this unnecessary ride and now it is time for the Spinning Wheel to Stop…Restore the Republic</a:t>
            </a:r>
            <a:endParaRPr lang="en-US" dirty="0"/>
          </a:p>
          <a:p>
            <a:endParaRPr lang="en-US" dirty="0"/>
          </a:p>
          <a:p>
            <a:endParaRPr lang="en-US" dirty="0"/>
          </a:p>
        </p:txBody>
      </p:sp>
      <p:pic>
        <p:nvPicPr>
          <p:cNvPr id="4" name="Picture 3">
            <a:extLst>
              <a:ext uri="{FF2B5EF4-FFF2-40B4-BE49-F238E27FC236}">
                <a16:creationId xmlns:a16="http://schemas.microsoft.com/office/drawing/2014/main" id="{2351D8D3-1B48-7C4E-BCCD-0BE66041562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637814" y="2160589"/>
            <a:ext cx="3554186" cy="3113540"/>
          </a:xfrm>
          <a:prstGeom prst="rect">
            <a:avLst/>
          </a:prstGeom>
          <a:noFill/>
          <a:ln>
            <a:noFill/>
          </a:ln>
        </p:spPr>
      </p:pic>
    </p:spTree>
    <p:extLst>
      <p:ext uri="{BB962C8B-B14F-4D97-AF65-F5344CB8AC3E}">
        <p14:creationId xmlns:p14="http://schemas.microsoft.com/office/powerpoint/2010/main" val="38348016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BA15-C092-F047-82D1-92584C0ED3E4}"/>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CC782DC3-52D0-584C-949E-8AE8CA5561CB}"/>
              </a:ext>
            </a:extLst>
          </p:cNvPr>
          <p:cNvSpPr>
            <a:spLocks noGrp="1"/>
          </p:cNvSpPr>
          <p:nvPr>
            <p:ph idx="1"/>
          </p:nvPr>
        </p:nvSpPr>
        <p:spPr>
          <a:xfrm>
            <a:off x="677334" y="2160589"/>
            <a:ext cx="7405309" cy="3880773"/>
          </a:xfrm>
        </p:spPr>
        <p:txBody>
          <a:bodyPr/>
          <a:lstStyle/>
          <a:p>
            <a:r>
              <a:rPr lang="en-US" b="1" dirty="0"/>
              <a:t>Serco: A Corporate Octopus with Tentacles Wrapped Around the Globe</a:t>
            </a:r>
            <a:endParaRPr lang="en-US" dirty="0"/>
          </a:p>
          <a:p>
            <a:r>
              <a:rPr lang="en-US" dirty="0"/>
              <a:t> </a:t>
            </a:r>
            <a:r>
              <a:rPr lang="en-US" i="1" dirty="0"/>
              <a:t>There is a powerful British organization called Serco, which controls most of the Western hemisphere’s various service agreements and contracts, especially including ALL of those in the US. (Who said the British no longer control the US?) </a:t>
            </a:r>
            <a:endParaRPr lang="en-US" dirty="0"/>
          </a:p>
          <a:p>
            <a:r>
              <a:rPr lang="en-US" b="1" dirty="0">
                <a:hlinkClick r:id="rId2"/>
              </a:rPr>
              <a:t>Serco: The Biggest Company You’ve Never Heard Of</a:t>
            </a:r>
            <a:r>
              <a:rPr lang="en-US" dirty="0"/>
              <a:t> </a:t>
            </a:r>
          </a:p>
          <a:p>
            <a:r>
              <a:rPr lang="en-US" b="1" dirty="0"/>
              <a:t>It is time for us to be aware of Serco and do something about it to prevent further damage to each and every one of us!</a:t>
            </a:r>
            <a:endParaRPr lang="en-US" dirty="0"/>
          </a:p>
          <a:p>
            <a:endParaRPr lang="en-US" dirty="0"/>
          </a:p>
          <a:p>
            <a:endParaRPr lang="en-US" dirty="0"/>
          </a:p>
        </p:txBody>
      </p:sp>
      <p:sp>
        <p:nvSpPr>
          <p:cNvPr id="4" name="Rectangle 2">
            <a:extLst>
              <a:ext uri="{FF2B5EF4-FFF2-40B4-BE49-F238E27FC236}">
                <a16:creationId xmlns:a16="http://schemas.microsoft.com/office/drawing/2014/main" id="{164F5560-E909-D74C-A208-8AE5893974CF}"/>
              </a:ext>
            </a:extLst>
          </p:cNvPr>
          <p:cNvSpPr>
            <a:spLocks noChangeArrowheads="1"/>
          </p:cNvSpPr>
          <p:nvPr/>
        </p:nvSpPr>
        <p:spPr bwMode="auto">
          <a:xfrm>
            <a:off x="8466666" y="2514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0417" name="Picture 5">
            <a:extLst>
              <a:ext uri="{FF2B5EF4-FFF2-40B4-BE49-F238E27FC236}">
                <a16:creationId xmlns:a16="http://schemas.microsoft.com/office/drawing/2014/main" id="{734EEFCC-CCFD-A045-A7A6-290BD4F0AB8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270723" y="2318667"/>
            <a:ext cx="3725334" cy="274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836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7A2A-838E-024C-B910-582DABAC21A2}"/>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2B0D6ECE-BAA3-6E4F-8499-012E545B7ED8}"/>
              </a:ext>
            </a:extLst>
          </p:cNvPr>
          <p:cNvSpPr>
            <a:spLocks noGrp="1"/>
          </p:cNvSpPr>
          <p:nvPr>
            <p:ph idx="1"/>
          </p:nvPr>
        </p:nvSpPr>
        <p:spPr/>
        <p:txBody>
          <a:bodyPr/>
          <a:lstStyle/>
          <a:p>
            <a:r>
              <a:rPr lang="en-US" b="1" dirty="0"/>
              <a:t>Global Collateral Account Keenan Funds</a:t>
            </a:r>
          </a:p>
          <a:p>
            <a:endParaRPr lang="en-US" dirty="0"/>
          </a:p>
        </p:txBody>
      </p:sp>
      <p:pic>
        <p:nvPicPr>
          <p:cNvPr id="4" name="Picture 3">
            <a:extLst>
              <a:ext uri="{FF2B5EF4-FFF2-40B4-BE49-F238E27FC236}">
                <a16:creationId xmlns:a16="http://schemas.microsoft.com/office/drawing/2014/main" id="{E6B54C04-536E-8148-8D5B-0A6EC13418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75855" y="2796209"/>
            <a:ext cx="4312980" cy="3770065"/>
          </a:xfrm>
          <a:prstGeom prst="rect">
            <a:avLst/>
          </a:prstGeom>
        </p:spPr>
      </p:pic>
      <p:pic>
        <p:nvPicPr>
          <p:cNvPr id="5" name="Picture 4">
            <a:extLst>
              <a:ext uri="{FF2B5EF4-FFF2-40B4-BE49-F238E27FC236}">
                <a16:creationId xmlns:a16="http://schemas.microsoft.com/office/drawing/2014/main" id="{BAB037B3-3314-F540-BD26-94A4E19D343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470803" y="2769280"/>
            <a:ext cx="4185167" cy="3770065"/>
          </a:xfrm>
          <a:prstGeom prst="rect">
            <a:avLst/>
          </a:prstGeom>
        </p:spPr>
      </p:pic>
    </p:spTree>
    <p:extLst>
      <p:ext uri="{BB962C8B-B14F-4D97-AF65-F5344CB8AC3E}">
        <p14:creationId xmlns:p14="http://schemas.microsoft.com/office/powerpoint/2010/main" val="82746880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1563-B639-E840-9542-A82E7F3DBF44}"/>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3A65AB55-222A-7E41-8E6F-855079C99688}"/>
              </a:ext>
            </a:extLst>
          </p:cNvPr>
          <p:cNvSpPr>
            <a:spLocks noGrp="1"/>
          </p:cNvSpPr>
          <p:nvPr>
            <p:ph idx="1"/>
          </p:nvPr>
        </p:nvSpPr>
        <p:spPr>
          <a:xfrm>
            <a:off x="514048" y="1930400"/>
            <a:ext cx="8189081" cy="4318000"/>
          </a:xfrm>
        </p:spPr>
        <p:txBody>
          <a:bodyPr/>
          <a:lstStyle/>
          <a:p>
            <a:r>
              <a:rPr lang="en-US" dirty="0"/>
              <a:t>Cabal crooks continue thieving, stealing and raping the bunkers. </a:t>
            </a:r>
            <a:r>
              <a:rPr lang="en-US" b="1" dirty="0"/>
              <a:t>They will be shortly dealt with in a strong and effective manner.</a:t>
            </a:r>
            <a:endParaRPr lang="en-US" dirty="0"/>
          </a:p>
          <a:p>
            <a:r>
              <a:rPr lang="en-US" dirty="0"/>
              <a:t>Fortunately, President Trump has been updated on this matter, and he has ordered satellite surveillance on those who are trying to steal the gold, currencies and bank documents currently stored in the bunkers.</a:t>
            </a:r>
          </a:p>
          <a:p>
            <a:r>
              <a:rPr lang="en-US" dirty="0"/>
              <a:t>A Japanese woman, Misumi Ishikawa, who is controlling and stealing from a bunker that her father had a long relationship with </a:t>
            </a:r>
          </a:p>
          <a:p>
            <a:r>
              <a:rPr lang="en-US" dirty="0"/>
              <a:t>Mr. Li will be signing the Chinese Li Family astronomical fund comprised of all the currency and assets in the bunker </a:t>
            </a:r>
          </a:p>
          <a:p>
            <a:r>
              <a:rPr lang="en-US" dirty="0"/>
              <a:t>Asia reveals 3 crafty, crooked men who have moved 5 Billion Yen to Seoul. One is a Japanese, another is a Korean, and the third one is a Korean broker.</a:t>
            </a:r>
          </a:p>
          <a:p>
            <a:r>
              <a:rPr lang="en-US" dirty="0"/>
              <a:t>Elders realize they’re being caught for their shady Bunker transactions</a:t>
            </a:r>
          </a:p>
          <a:p>
            <a:endParaRPr lang="en-US" dirty="0"/>
          </a:p>
          <a:p>
            <a:endParaRPr lang="en-US" dirty="0"/>
          </a:p>
        </p:txBody>
      </p:sp>
      <p:pic>
        <p:nvPicPr>
          <p:cNvPr id="61442" name="Picture 2" descr="Image result for Asian Gold Bunkers Image">
            <a:extLst>
              <a:ext uri="{FF2B5EF4-FFF2-40B4-BE49-F238E27FC236}">
                <a16:creationId xmlns:a16="http://schemas.microsoft.com/office/drawing/2014/main" id="{FF01313F-4EAC-7540-A94E-91F0521961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714"/>
          <a:stretch/>
        </p:blipFill>
        <p:spPr bwMode="auto">
          <a:xfrm>
            <a:off x="8850086" y="2400300"/>
            <a:ext cx="3135085" cy="275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1586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5DC6E-3B32-D64B-8F64-E8A943D1BB98}"/>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1E40F09E-A915-D747-BAEA-1116394D903C}"/>
              </a:ext>
            </a:extLst>
          </p:cNvPr>
          <p:cNvSpPr>
            <a:spLocks noGrp="1"/>
          </p:cNvSpPr>
          <p:nvPr>
            <p:ph idx="1"/>
          </p:nvPr>
        </p:nvSpPr>
        <p:spPr>
          <a:xfrm>
            <a:off x="677334" y="1930400"/>
            <a:ext cx="8596668" cy="4534125"/>
          </a:xfrm>
        </p:spPr>
        <p:txBody>
          <a:bodyPr/>
          <a:lstStyle/>
          <a:p>
            <a:r>
              <a:rPr lang="en-US" b="1" dirty="0"/>
              <a:t>DEAD MAN WALKING: The “dynamic duo” of criminal behavior, Malaysian Prime Minister Najib Razak, who is also the Minister of Finance, and his Deputy Prime Minister Ahmad Zahid Hamidi, who is also the Minister of Home Affairs.</a:t>
            </a:r>
          </a:p>
          <a:p>
            <a:r>
              <a:rPr lang="en-US" b="1" dirty="0"/>
              <a:t>Najib erroneously believed himself to be extremely clever by transferring a Billionaires Collateral Security Instruments being held in the Malaysian Central Bank to a local commercial bank account in the Prime Minister’s wife’s name, Rosmah Mansor.</a:t>
            </a:r>
            <a:endParaRPr lang="en-US" dirty="0"/>
          </a:p>
          <a:p>
            <a:r>
              <a:rPr lang="en-US" dirty="0"/>
              <a:t>Razak then had the sneaky audacity to contact the UBS in Switzerland and to advise the bank that the Malaysian billionaire was “DEAD” and that he (Razak), as Minister of Finance, was the Executor of the man’s estate, thus claiming the entire funds of this individual, including his Trust Accounts.</a:t>
            </a:r>
          </a:p>
          <a:p>
            <a:r>
              <a:rPr lang="en-US" b="1" dirty="0"/>
              <a:t>These official documents were then sent to UBS who, fortunately, were in direct contact with the very much alive “Dead Man” Najib attempts were illegal and fraudulent--</a:t>
            </a:r>
            <a:r>
              <a:rPr lang="en-US" dirty="0"/>
              <a:t>Grand Theft on an international level. </a:t>
            </a:r>
          </a:p>
          <a:p>
            <a:endParaRPr lang="en-US" dirty="0"/>
          </a:p>
          <a:p>
            <a:endParaRPr lang="en-US" dirty="0"/>
          </a:p>
          <a:p>
            <a:endParaRPr lang="en-US" dirty="0"/>
          </a:p>
        </p:txBody>
      </p:sp>
      <p:sp>
        <p:nvSpPr>
          <p:cNvPr id="4" name="Rectangle 2">
            <a:extLst>
              <a:ext uri="{FF2B5EF4-FFF2-40B4-BE49-F238E27FC236}">
                <a16:creationId xmlns:a16="http://schemas.microsoft.com/office/drawing/2014/main" id="{D3F632D1-532F-1245-B397-F76A52524977}"/>
              </a:ext>
            </a:extLst>
          </p:cNvPr>
          <p:cNvSpPr>
            <a:spLocks noChangeArrowheads="1"/>
          </p:cNvSpPr>
          <p:nvPr/>
        </p:nvSpPr>
        <p:spPr bwMode="auto">
          <a:xfrm>
            <a:off x="9274002" y="30734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2465" name="Picture 6">
            <a:extLst>
              <a:ext uri="{FF2B5EF4-FFF2-40B4-BE49-F238E27FC236}">
                <a16:creationId xmlns:a16="http://schemas.microsoft.com/office/drawing/2014/main" id="{458AF988-E875-8343-B40B-F02AE0CE407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078686" y="2449286"/>
            <a:ext cx="3113314" cy="2710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3608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77314-E131-674F-A276-18D1CF94715C}"/>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748BC258-F2A6-084B-8ABD-DF98F1E399B7}"/>
              </a:ext>
            </a:extLst>
          </p:cNvPr>
          <p:cNvSpPr>
            <a:spLocks noGrp="1"/>
          </p:cNvSpPr>
          <p:nvPr>
            <p:ph idx="1"/>
          </p:nvPr>
        </p:nvSpPr>
        <p:spPr>
          <a:xfrm>
            <a:off x="715434" y="1934029"/>
            <a:ext cx="8042123" cy="4314371"/>
          </a:xfrm>
        </p:spPr>
        <p:txBody>
          <a:bodyPr/>
          <a:lstStyle/>
          <a:p>
            <a:r>
              <a:rPr lang="en-US" dirty="0"/>
              <a:t>Another Cabal caper are the “Marcos Deposits” that were made to various central and commercial banks around the world. </a:t>
            </a:r>
            <a:r>
              <a:rPr lang="en-US" b="1" dirty="0"/>
              <a:t>THESE FUNDS DO NOT BELONG TO THE SIGNATORIES OR THE TRUSTEES. PERIOD!</a:t>
            </a:r>
            <a:endParaRPr lang="en-US" dirty="0"/>
          </a:p>
          <a:p>
            <a:r>
              <a:rPr lang="en-US" dirty="0"/>
              <a:t>It is estimated there are over 2,500 of such fixed deposits which are nominally held in the name of a signatory, a trustee or their descendants. </a:t>
            </a:r>
          </a:p>
          <a:p>
            <a:r>
              <a:rPr lang="en-US" b="1" dirty="0"/>
              <a:t>These “Marcos Deposits” are Golden Family Assets that, per the Family’s approval and instructions, were to be distributed by Ferdinand Marcos to rebuild a number of designated countries’ economies following WWII.</a:t>
            </a:r>
            <a:endParaRPr lang="en-US" dirty="0"/>
          </a:p>
          <a:p>
            <a:r>
              <a:rPr lang="en-US" dirty="0"/>
              <a:t>Recent attempts to cash-in these fixed deposits by using false approval from the FED (Yellen), IMF, UN, the Philippine government or its Central Bank, and the banks in various countries is, again, another glaring, fraud involving Grand Theft by all involved parties. </a:t>
            </a:r>
          </a:p>
          <a:p>
            <a:endParaRPr lang="en-US" dirty="0"/>
          </a:p>
        </p:txBody>
      </p:sp>
      <p:pic>
        <p:nvPicPr>
          <p:cNvPr id="63492" name="Picture 4" descr="Image result for Marcos Deposits Gold">
            <a:extLst>
              <a:ext uri="{FF2B5EF4-FFF2-40B4-BE49-F238E27FC236}">
                <a16:creationId xmlns:a16="http://schemas.microsoft.com/office/drawing/2014/main" id="{4636ACE2-696A-7841-9704-2DCC3C200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2766" y="2127250"/>
            <a:ext cx="2463800" cy="328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84403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91119-3270-0B45-9422-99CCCB47509F}"/>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80D865FE-2CEA-AE40-ACF0-1C8AED1BA6E7}"/>
              </a:ext>
            </a:extLst>
          </p:cNvPr>
          <p:cNvSpPr>
            <a:spLocks noGrp="1"/>
          </p:cNvSpPr>
          <p:nvPr>
            <p:ph idx="1"/>
          </p:nvPr>
        </p:nvSpPr>
        <p:spPr>
          <a:xfrm>
            <a:off x="677334" y="1930400"/>
            <a:ext cx="8596668" cy="3880773"/>
          </a:xfrm>
        </p:spPr>
        <p:txBody>
          <a:bodyPr/>
          <a:lstStyle/>
          <a:p>
            <a:r>
              <a:rPr lang="en-US" b="1" dirty="0"/>
              <a:t>In summary, the “Marcos Deposits” must remain as Collateral Security and should be only used to back the currencies and development of each country. </a:t>
            </a:r>
          </a:p>
          <a:p>
            <a:r>
              <a:rPr lang="en-US" b="1" dirty="0"/>
              <a:t>The “Marcos Deposits” are NOT be used by corrupt politicians, Banksters, lawyers, signatories or trustees and their proxies.</a:t>
            </a:r>
            <a:r>
              <a:rPr lang="en-US" dirty="0"/>
              <a:t> </a:t>
            </a:r>
            <a:r>
              <a:rPr lang="en-US" b="1" dirty="0"/>
              <a:t>Otherwise, they must be returned to the Golden Dragon Family, the rightful OWNERS.  </a:t>
            </a:r>
            <a:endParaRPr lang="en-US" dirty="0"/>
          </a:p>
          <a:p>
            <a:endParaRPr lang="en-US" dirty="0"/>
          </a:p>
        </p:txBody>
      </p:sp>
      <p:sp>
        <p:nvSpPr>
          <p:cNvPr id="4" name="Rectangle 2">
            <a:extLst>
              <a:ext uri="{FF2B5EF4-FFF2-40B4-BE49-F238E27FC236}">
                <a16:creationId xmlns:a16="http://schemas.microsoft.com/office/drawing/2014/main" id="{C1757D4C-24F6-DB43-8709-BB7AAE1A34B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4513" name="Picture 9">
            <a:extLst>
              <a:ext uri="{FF2B5EF4-FFF2-40B4-BE49-F238E27FC236}">
                <a16:creationId xmlns:a16="http://schemas.microsoft.com/office/drawing/2014/main" id="{E7DA5496-13C5-1841-A2D6-E7614F74ED6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l="3297" t="3339"/>
          <a:stretch>
            <a:fillRect/>
          </a:stretch>
        </p:blipFill>
        <p:spPr bwMode="auto">
          <a:xfrm>
            <a:off x="3086101" y="3886200"/>
            <a:ext cx="5225142"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8736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BA7D4-BCEC-2C46-A1BA-E71B419D339B}"/>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E42AE6FA-1380-B543-909C-2DD8C85E0F76}"/>
              </a:ext>
            </a:extLst>
          </p:cNvPr>
          <p:cNvSpPr>
            <a:spLocks noGrp="1"/>
          </p:cNvSpPr>
          <p:nvPr>
            <p:ph idx="1"/>
          </p:nvPr>
        </p:nvSpPr>
        <p:spPr>
          <a:xfrm>
            <a:off x="677334" y="1944704"/>
            <a:ext cx="8596668" cy="4586725"/>
          </a:xfrm>
        </p:spPr>
        <p:txBody>
          <a:bodyPr/>
          <a:lstStyle/>
          <a:p>
            <a:r>
              <a:rPr lang="en-US" dirty="0"/>
              <a:t>Neil Keenan, Group K and the Dragon Family How To Dismantle the Cabal</a:t>
            </a:r>
          </a:p>
          <a:p>
            <a:r>
              <a:rPr lang="en-US" dirty="0"/>
              <a:t>Amazingly, with investigations to review and act on – it appears highly likely that the tables have turned in our favor. We will see faces and find names that we never knew existed as being part of Eastern corruption, all to be rounded-up and turned over to the authorities.</a:t>
            </a:r>
          </a:p>
          <a:p>
            <a:endParaRPr lang="en-US" dirty="0"/>
          </a:p>
          <a:p>
            <a:endParaRPr lang="en-US" dirty="0"/>
          </a:p>
        </p:txBody>
      </p:sp>
      <p:sp>
        <p:nvSpPr>
          <p:cNvPr id="4" name="Rectangle 2">
            <a:extLst>
              <a:ext uri="{FF2B5EF4-FFF2-40B4-BE49-F238E27FC236}">
                <a16:creationId xmlns:a16="http://schemas.microsoft.com/office/drawing/2014/main" id="{DFC8138E-7E98-0B48-B6E3-72231CB17017}"/>
              </a:ext>
            </a:extLst>
          </p:cNvPr>
          <p:cNvSpPr>
            <a:spLocks noChangeArrowheads="1"/>
          </p:cNvSpPr>
          <p:nvPr/>
        </p:nvSpPr>
        <p:spPr bwMode="auto">
          <a:xfrm>
            <a:off x="163286" y="207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6561" name="Picture 87" descr="Funny US Politicians | Savvy Wisdom">
            <a:extLst>
              <a:ext uri="{FF2B5EF4-FFF2-40B4-BE49-F238E27FC236}">
                <a16:creationId xmlns:a16="http://schemas.microsoft.com/office/drawing/2014/main" id="{2C09B5A0-168A-6444-947D-F9F57127F3A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514599" y="3717772"/>
            <a:ext cx="5715000" cy="281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1655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5165C-5BBD-9340-8189-641FDD83A220}"/>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C452A482-3AB9-4645-84D8-91A87C90CDD5}"/>
              </a:ext>
            </a:extLst>
          </p:cNvPr>
          <p:cNvSpPr>
            <a:spLocks noGrp="1"/>
          </p:cNvSpPr>
          <p:nvPr>
            <p:ph idx="1"/>
          </p:nvPr>
        </p:nvSpPr>
        <p:spPr>
          <a:xfrm>
            <a:off x="677334" y="1855789"/>
            <a:ext cx="8221737" cy="4577668"/>
          </a:xfrm>
        </p:spPr>
        <p:txBody>
          <a:bodyPr/>
          <a:lstStyle/>
          <a:p>
            <a:r>
              <a:rPr lang="en-US" dirty="0"/>
              <a:t>The leading question is why did the Trillion Dollar lawsuit not move further into the justice system?  Here we have a blatant fraudulent interruption of due process.</a:t>
            </a:r>
          </a:p>
          <a:p>
            <a:r>
              <a:rPr lang="en-US" dirty="0"/>
              <a:t> Unfortunately, while being backed up by the cabal for nefarious reasons, of course, Obama ordered a change in assigning judges to the case. A very honored and revered Judge Hollowell was abruptly removed.</a:t>
            </a:r>
          </a:p>
          <a:p>
            <a:r>
              <a:rPr lang="en-US" dirty="0"/>
              <a:t> In his stead was placed Obama’s own Economic Advisor’s brother named Fulmer, who amazingly was not even a Judge at the time! Obama specifically named Fulmer to preside over Neil’s lawsuit with one purpose in mind… to completely block it from proceeding any further.</a:t>
            </a:r>
          </a:p>
          <a:p>
            <a:r>
              <a:rPr lang="en-US" dirty="0"/>
              <a:t>When Attorney Bill Mulligan withdrew his actions without prejudice before “Judge” Fulmer, the “Judge” clearly stated that should this case ever be re-filed, it would be re-filed ONLY in his courtroom with this order extending throughout the US. Keenan plans to refile his case in International Courts.</a:t>
            </a:r>
          </a:p>
          <a:p>
            <a:endParaRPr lang="en-US" dirty="0"/>
          </a:p>
          <a:p>
            <a:endParaRPr lang="en-US" dirty="0"/>
          </a:p>
        </p:txBody>
      </p:sp>
      <p:sp>
        <p:nvSpPr>
          <p:cNvPr id="4" name="Rectangle 2">
            <a:extLst>
              <a:ext uri="{FF2B5EF4-FFF2-40B4-BE49-F238E27FC236}">
                <a16:creationId xmlns:a16="http://schemas.microsoft.com/office/drawing/2014/main" id="{42B1C579-38B2-DD40-A632-2B0313E05F2C}"/>
              </a:ext>
            </a:extLst>
          </p:cNvPr>
          <p:cNvSpPr>
            <a:spLocks noChangeArrowheads="1"/>
          </p:cNvSpPr>
          <p:nvPr/>
        </p:nvSpPr>
        <p:spPr bwMode="auto">
          <a:xfrm>
            <a:off x="9017000" y="31369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7585" name="Picture 17">
            <a:extLst>
              <a:ext uri="{FF2B5EF4-FFF2-40B4-BE49-F238E27FC236}">
                <a16:creationId xmlns:a16="http://schemas.microsoft.com/office/drawing/2014/main" id="{AC835ED2-D88B-ED45-BB77-B63BE5B6C5B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784771" y="2514600"/>
            <a:ext cx="3407229" cy="275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5783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D690-9C8E-7041-8584-A2EDDFCAF5C5}"/>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BD6BA614-ACE3-4A46-9748-0DB560961895}"/>
              </a:ext>
            </a:extLst>
          </p:cNvPr>
          <p:cNvSpPr>
            <a:spLocks noGrp="1"/>
          </p:cNvSpPr>
          <p:nvPr>
            <p:ph idx="1"/>
          </p:nvPr>
        </p:nvSpPr>
        <p:spPr>
          <a:xfrm>
            <a:off x="677334" y="1930400"/>
            <a:ext cx="8174566" cy="4650014"/>
          </a:xfrm>
        </p:spPr>
        <p:txBody>
          <a:bodyPr/>
          <a:lstStyle/>
          <a:p>
            <a:r>
              <a:rPr lang="en-US" b="1" dirty="0"/>
              <a:t>The Cabal, Khazarians, Globalists, etc. are in desperate form at the moment, but they are still fighting back with everything they can muster.</a:t>
            </a:r>
            <a:endParaRPr lang="en-US" dirty="0"/>
          </a:p>
          <a:p>
            <a:r>
              <a:rPr lang="en-US" b="1" dirty="0"/>
              <a:t>Have you ever played a sport where you had someone on the ropes and were about ready to put things away when you gave them a slight second to catch their breath, only to find there is so much more behind their second wind where you abruptly lose your steam?</a:t>
            </a:r>
            <a:endParaRPr lang="en-US" dirty="0"/>
          </a:p>
          <a:p>
            <a:r>
              <a:rPr lang="en-US" dirty="0"/>
              <a:t>This is where we now precariously find ourselves in the Western Hemisphere as world events heat up far above and beyond the status quo. There is no question the Cabal is on the ropes, but they are still attempting to work their way out of their current predicament.</a:t>
            </a:r>
          </a:p>
          <a:p>
            <a:r>
              <a:rPr lang="en-US" dirty="0"/>
              <a:t>Neil Keenan and Group K is spinning and turning the Cabal Corrupt Financial and Control System Upside Down. It is our job to finish them off once and for all! No second chances, as there have already been too many chances.</a:t>
            </a:r>
          </a:p>
          <a:p>
            <a:endParaRPr lang="en-US" dirty="0"/>
          </a:p>
          <a:p>
            <a:endParaRPr lang="en-US" dirty="0"/>
          </a:p>
          <a:p>
            <a:endParaRPr lang="en-US" dirty="0"/>
          </a:p>
        </p:txBody>
      </p:sp>
      <p:sp>
        <p:nvSpPr>
          <p:cNvPr id="4" name="Rectangle 2">
            <a:extLst>
              <a:ext uri="{FF2B5EF4-FFF2-40B4-BE49-F238E27FC236}">
                <a16:creationId xmlns:a16="http://schemas.microsoft.com/office/drawing/2014/main" id="{4DDC0165-D62E-8345-BFE3-D99A0A542542}"/>
              </a:ext>
            </a:extLst>
          </p:cNvPr>
          <p:cNvSpPr>
            <a:spLocks noChangeArrowheads="1"/>
          </p:cNvSpPr>
          <p:nvPr/>
        </p:nvSpPr>
        <p:spPr bwMode="auto">
          <a:xfrm>
            <a:off x="0" y="63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9633" name="Picture 23">
            <a:extLst>
              <a:ext uri="{FF2B5EF4-FFF2-40B4-BE49-F238E27FC236}">
                <a16:creationId xmlns:a16="http://schemas.microsoft.com/office/drawing/2014/main" id="{1D272DB2-6A5A-8744-9DF5-03D2B0AB312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851900" y="2297575"/>
            <a:ext cx="334010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53007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66879-E7E5-0A48-B395-BC8BCEF3EB32}"/>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AAC16D1B-D3DF-BB4B-80EA-7F494FE7BF4B}"/>
              </a:ext>
            </a:extLst>
          </p:cNvPr>
          <p:cNvSpPr>
            <a:spLocks noGrp="1"/>
          </p:cNvSpPr>
          <p:nvPr>
            <p:ph idx="1"/>
          </p:nvPr>
        </p:nvSpPr>
        <p:spPr>
          <a:xfrm>
            <a:off x="677334" y="2160589"/>
            <a:ext cx="8303380" cy="3880773"/>
          </a:xfrm>
        </p:spPr>
        <p:txBody>
          <a:bodyPr/>
          <a:lstStyle/>
          <a:p>
            <a:r>
              <a:rPr lang="en-US" dirty="0"/>
              <a:t>In the election race in Germany there’s the incumbent Angela Merkel who literally has been tearing Germany apart with her own meddling hands on behalf of her compadres in the New World Order.  Her German constituents mean nothing to her so long as she achieves the desired results that the One World Government demands.</a:t>
            </a:r>
          </a:p>
          <a:p>
            <a:r>
              <a:rPr lang="en-US" dirty="0"/>
              <a:t>In fact, it seems tragically comical that being the Globalist she is, she ironically finds her opponent in this election, Martin Schulz, the former Parliament President of the European Union to be equally driven in destroying the German people and nation. This is Agenda 21 at its best or its worst for sure.</a:t>
            </a:r>
          </a:p>
          <a:p>
            <a:pPr marL="0" indent="0">
              <a:buNone/>
            </a:pPr>
            <a:endParaRPr lang="en-US" dirty="0"/>
          </a:p>
          <a:p>
            <a:endParaRPr lang="en-US" dirty="0"/>
          </a:p>
          <a:p>
            <a:endParaRPr lang="en-US" dirty="0"/>
          </a:p>
        </p:txBody>
      </p:sp>
      <p:sp>
        <p:nvSpPr>
          <p:cNvPr id="4" name="Rectangle 2">
            <a:extLst>
              <a:ext uri="{FF2B5EF4-FFF2-40B4-BE49-F238E27FC236}">
                <a16:creationId xmlns:a16="http://schemas.microsoft.com/office/drawing/2014/main" id="{50FB90BC-0F1F-0349-A0CC-005A84467B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0657" name="Picture 26">
            <a:extLst>
              <a:ext uri="{FF2B5EF4-FFF2-40B4-BE49-F238E27FC236}">
                <a16:creationId xmlns:a16="http://schemas.microsoft.com/office/drawing/2014/main" id="{4BD5EFBF-7C0F-E24C-BE43-2A46A651F802}"/>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r="31502"/>
          <a:stretch/>
        </p:blipFill>
        <p:spPr bwMode="auto">
          <a:xfrm>
            <a:off x="9138557" y="2383971"/>
            <a:ext cx="3053443" cy="267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25629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4E082-95EA-E64B-8E98-520A44FC5AD7}"/>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C6191404-88A2-494A-92DB-C151A464E429}"/>
              </a:ext>
            </a:extLst>
          </p:cNvPr>
          <p:cNvSpPr>
            <a:spLocks noGrp="1"/>
          </p:cNvSpPr>
          <p:nvPr>
            <p:ph idx="1"/>
          </p:nvPr>
        </p:nvSpPr>
        <p:spPr>
          <a:xfrm>
            <a:off x="677334" y="2160589"/>
            <a:ext cx="7813523" cy="3880773"/>
          </a:xfrm>
        </p:spPr>
        <p:txBody>
          <a:bodyPr/>
          <a:lstStyle/>
          <a:p>
            <a:r>
              <a:rPr lang="en-US" dirty="0"/>
              <a:t>With the elections in France, it didn’t matter that an unknown Macron ran against Marine Le Pen, because the Cabal had placed enough migrants and others with “voting rights” in order to topple their French citizenry. Yes, France went down and Macron, an unknown won.</a:t>
            </a:r>
          </a:p>
          <a:p>
            <a:r>
              <a:rPr lang="en-US" dirty="0"/>
              <a:t>“Tinkerbell” Obama and other Globalists came in to support Macron and with heaps of money and a non-French base they stole the country from the French on behalf of their quest for the New World Order and to eliminate the European people with Agenda 21 </a:t>
            </a:r>
          </a:p>
          <a:p>
            <a:endParaRPr lang="en-US" dirty="0"/>
          </a:p>
        </p:txBody>
      </p:sp>
      <p:sp>
        <p:nvSpPr>
          <p:cNvPr id="4" name="Rectangle 2">
            <a:extLst>
              <a:ext uri="{FF2B5EF4-FFF2-40B4-BE49-F238E27FC236}">
                <a16:creationId xmlns:a16="http://schemas.microsoft.com/office/drawing/2014/main" id="{16C30DBB-143D-6B4A-8567-A35160631526}"/>
              </a:ext>
            </a:extLst>
          </p:cNvPr>
          <p:cNvSpPr>
            <a:spLocks noChangeArrowheads="1"/>
          </p:cNvSpPr>
          <p:nvPr/>
        </p:nvSpPr>
        <p:spPr bwMode="auto">
          <a:xfrm>
            <a:off x="8490856" y="3086101"/>
            <a:ext cx="1287354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1681" name="Picture 27">
            <a:extLst>
              <a:ext uri="{FF2B5EF4-FFF2-40B4-BE49-F238E27FC236}">
                <a16:creationId xmlns:a16="http://schemas.microsoft.com/office/drawing/2014/main" id="{AC1AA0FA-F203-8242-9999-CCDB3A842C2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490855" y="2347686"/>
            <a:ext cx="3701143" cy="2579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24350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3D03-0D21-0648-A2D4-7BA276442879}"/>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0B6A6622-8C72-D64C-AD22-CB225EA507CB}"/>
              </a:ext>
            </a:extLst>
          </p:cNvPr>
          <p:cNvSpPr>
            <a:spLocks noGrp="1"/>
          </p:cNvSpPr>
          <p:nvPr>
            <p:ph idx="1"/>
          </p:nvPr>
        </p:nvSpPr>
        <p:spPr>
          <a:xfrm>
            <a:off x="677334" y="1930400"/>
            <a:ext cx="8091109" cy="4272867"/>
          </a:xfrm>
        </p:spPr>
        <p:txBody>
          <a:bodyPr/>
          <a:lstStyle/>
          <a:p>
            <a:r>
              <a:rPr lang="en-US" b="1" dirty="0"/>
              <a:t>Western Desperation Sets In: </a:t>
            </a:r>
            <a:r>
              <a:rPr lang="en-US" dirty="0"/>
              <a:t>Japan and Korea support the Globalist New World Order, seeing they have been allies for what seems like forever. </a:t>
            </a:r>
          </a:p>
          <a:p>
            <a:r>
              <a:rPr lang="en-US" dirty="0"/>
              <a:t>Remember, it was Emperor Hirohito who initiated the Act of 1921. He flew to London to meet with American President Warren Harding, French Prime Minister Clemenceau, and English Prime Minister Lloyd George.</a:t>
            </a:r>
          </a:p>
          <a:p>
            <a:r>
              <a:rPr lang="en-US" dirty="0"/>
              <a:t>Hirohito flew there so together all could orchestrate the beginning of WWII. Can you imagine. No sooner had WWI ended, and the Cabal was already making plans for a Second World War!</a:t>
            </a:r>
          </a:p>
          <a:p>
            <a:r>
              <a:rPr lang="en-US" dirty="0"/>
              <a:t>Look closely at the players: They are ALL Cabal! The ink on the TREATY OF VERSAILLES AGREEMENT in 1918 had not yet dried, and our “Corporate Governments” were selling us down the river for another tragic War. US and England would finance this next War, and the others would be instrumental players.</a:t>
            </a:r>
          </a:p>
          <a:p>
            <a:endParaRPr lang="en-US" dirty="0"/>
          </a:p>
          <a:p>
            <a:endParaRPr lang="en-US" dirty="0"/>
          </a:p>
          <a:p>
            <a:endParaRPr lang="en-US" dirty="0"/>
          </a:p>
        </p:txBody>
      </p:sp>
      <p:pic>
        <p:nvPicPr>
          <p:cNvPr id="72706" name="Picture 2" descr="Image result for Japan and Korea NWO IMAGE">
            <a:extLst>
              <a:ext uri="{FF2B5EF4-FFF2-40B4-BE49-F238E27FC236}">
                <a16:creationId xmlns:a16="http://schemas.microsoft.com/office/drawing/2014/main" id="{79C40A38-E7BD-9A43-A680-D6426548DF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73" r="7006"/>
          <a:stretch/>
        </p:blipFill>
        <p:spPr bwMode="auto">
          <a:xfrm>
            <a:off x="8648699" y="2135415"/>
            <a:ext cx="3543301" cy="2792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269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2B73B-FF2B-AA48-BA0D-405AFA0B8A92}"/>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6A9500FD-E9AC-AC44-895F-926391911A17}"/>
              </a:ext>
            </a:extLst>
          </p:cNvPr>
          <p:cNvSpPr>
            <a:spLocks noGrp="1"/>
          </p:cNvSpPr>
          <p:nvPr>
            <p:ph idx="1"/>
          </p:nvPr>
        </p:nvSpPr>
        <p:spPr/>
        <p:txBody>
          <a:bodyPr>
            <a:normAutofit/>
          </a:bodyPr>
          <a:lstStyle/>
          <a:p>
            <a:r>
              <a:rPr lang="en-US" sz="2400" b="1" dirty="0"/>
              <a:t>Keenan Works on the Freedom of Nelu (Wibawa)</a:t>
            </a:r>
          </a:p>
        </p:txBody>
      </p:sp>
      <p:pic>
        <p:nvPicPr>
          <p:cNvPr id="5" name="Picture 4">
            <a:extLst>
              <a:ext uri="{FF2B5EF4-FFF2-40B4-BE49-F238E27FC236}">
                <a16:creationId xmlns:a16="http://schemas.microsoft.com/office/drawing/2014/main" id="{0D86416A-2898-8941-9DC0-38A3FEC0D2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9646" y="3390012"/>
            <a:ext cx="3074505" cy="2940280"/>
          </a:xfrm>
          <a:prstGeom prst="rect">
            <a:avLst/>
          </a:prstGeom>
          <a:noFill/>
          <a:ln>
            <a:noFill/>
          </a:ln>
        </p:spPr>
      </p:pic>
      <p:pic>
        <p:nvPicPr>
          <p:cNvPr id="7" name="Picture 6">
            <a:extLst>
              <a:ext uri="{FF2B5EF4-FFF2-40B4-BE49-F238E27FC236}">
                <a16:creationId xmlns:a16="http://schemas.microsoft.com/office/drawing/2014/main" id="{45E39FBE-9E2B-024B-9392-EA26FBF6206F}"/>
              </a:ext>
            </a:extLst>
          </p:cNvPr>
          <p:cNvPicPr/>
          <p:nvPr/>
        </p:nvPicPr>
        <p:blipFill rotWithShape="1">
          <a:blip r:embed="rId3">
            <a:extLst>
              <a:ext uri="{28A0092B-C50C-407E-A947-70E740481C1C}">
                <a14:useLocalDpi xmlns:a14="http://schemas.microsoft.com/office/drawing/2010/main" val="0"/>
              </a:ext>
            </a:extLst>
          </a:blip>
          <a:srcRect t="11549" b="11656"/>
          <a:stretch/>
        </p:blipFill>
        <p:spPr bwMode="auto">
          <a:xfrm>
            <a:off x="4081671" y="3429000"/>
            <a:ext cx="3209298" cy="2901292"/>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80C4EFB9-5287-0B41-9031-A24B33629DF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509038" y="3404024"/>
            <a:ext cx="3529927" cy="2912255"/>
          </a:xfrm>
          <a:prstGeom prst="rect">
            <a:avLst/>
          </a:prstGeom>
          <a:noFill/>
          <a:ln>
            <a:noFill/>
          </a:ln>
        </p:spPr>
      </p:pic>
    </p:spTree>
    <p:extLst>
      <p:ext uri="{BB962C8B-B14F-4D97-AF65-F5344CB8AC3E}">
        <p14:creationId xmlns:p14="http://schemas.microsoft.com/office/powerpoint/2010/main" val="196328023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8F18-2D9D-C041-B015-EEF7B0F8C17A}"/>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422F1BE8-01B0-044C-AA88-041748EF5826}"/>
              </a:ext>
            </a:extLst>
          </p:cNvPr>
          <p:cNvSpPr>
            <a:spLocks noGrp="1"/>
          </p:cNvSpPr>
          <p:nvPr>
            <p:ph idx="1"/>
          </p:nvPr>
        </p:nvSpPr>
        <p:spPr>
          <a:xfrm>
            <a:off x="546706" y="1930399"/>
            <a:ext cx="8156424" cy="4780643"/>
          </a:xfrm>
        </p:spPr>
        <p:txBody>
          <a:bodyPr/>
          <a:lstStyle/>
          <a:p>
            <a:r>
              <a:rPr lang="en-US" b="1" dirty="0"/>
              <a:t>The Bretton Woods Agreement </a:t>
            </a:r>
            <a:r>
              <a:rPr lang="en-US" dirty="0"/>
              <a:t>hi-jacked the financial system not only once in 1945 but also in 1990.</a:t>
            </a:r>
          </a:p>
          <a:p>
            <a:r>
              <a:rPr lang="en-US" dirty="0"/>
              <a:t>Originally intended to be an Agreement to share the Global Accounts via humanitarian packages, but in actuality, it was the financial wellspring that benefitted and strengthened the Cabal/Globalists Khazarians.</a:t>
            </a:r>
          </a:p>
          <a:p>
            <a:r>
              <a:rPr lang="en-US" dirty="0"/>
              <a:t>What actually happened by signing such an Agreement was that the East opened up the doors for the Western Globalists to steal anything and everything within the Accounts.</a:t>
            </a:r>
          </a:p>
          <a:p>
            <a:r>
              <a:rPr lang="en-US" dirty="0"/>
              <a:t>How did they do it? By utilizing the new Western Financial System, they set up with the BIS, IMF, the World Bank as well as the Vatican and Bank of England. This Financial system was set up to do just what it did… which was to rape the East and global population control! </a:t>
            </a:r>
          </a:p>
          <a:p>
            <a:r>
              <a:rPr lang="en-US" dirty="0"/>
              <a:t>Without the financing countries were in deep trouble, and the East, which deposited 85% or more of the Assets, were not even allowed to use their own Deposits. Neil Keenan will end the illegal Bretton Woods.</a:t>
            </a:r>
          </a:p>
          <a:p>
            <a:endParaRPr lang="en-US" dirty="0"/>
          </a:p>
          <a:p>
            <a:endParaRPr lang="en-US" dirty="0"/>
          </a:p>
          <a:p>
            <a:endParaRPr lang="en-US" dirty="0"/>
          </a:p>
        </p:txBody>
      </p:sp>
      <p:sp>
        <p:nvSpPr>
          <p:cNvPr id="4" name="Rectangle 2">
            <a:extLst>
              <a:ext uri="{FF2B5EF4-FFF2-40B4-BE49-F238E27FC236}">
                <a16:creationId xmlns:a16="http://schemas.microsoft.com/office/drawing/2014/main" id="{B6275D1A-AEC7-9A45-A1AA-5389DDB51E85}"/>
              </a:ext>
            </a:extLst>
          </p:cNvPr>
          <p:cNvSpPr>
            <a:spLocks noChangeArrowheads="1"/>
          </p:cNvSpPr>
          <p:nvPr/>
        </p:nvSpPr>
        <p:spPr bwMode="auto">
          <a:xfrm>
            <a:off x="6623754" y="2808515"/>
            <a:ext cx="1753568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3729" name="Picture 29">
            <a:extLst>
              <a:ext uri="{FF2B5EF4-FFF2-40B4-BE49-F238E27FC236}">
                <a16:creationId xmlns:a16="http://schemas.microsoft.com/office/drawing/2014/main" id="{21C46BA9-CF45-3F4B-BE50-70B9FC4EB66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572502" y="2367642"/>
            <a:ext cx="3488870" cy="302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4353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A1B3-DB00-5347-B103-4931FF97815A}"/>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BEB90DD7-8071-2549-94B9-9600E08FD666}"/>
              </a:ext>
            </a:extLst>
          </p:cNvPr>
          <p:cNvSpPr>
            <a:spLocks noGrp="1"/>
          </p:cNvSpPr>
          <p:nvPr>
            <p:ph idx="1"/>
          </p:nvPr>
        </p:nvSpPr>
        <p:spPr>
          <a:xfrm>
            <a:off x="601135" y="1801360"/>
            <a:ext cx="7984066" cy="4779054"/>
          </a:xfrm>
        </p:spPr>
        <p:txBody>
          <a:bodyPr/>
          <a:lstStyle/>
          <a:p>
            <a:r>
              <a:rPr lang="en-US" dirty="0"/>
              <a:t>Remember the Marshall Plan? It was “supposed” to finance the restoration of those nations rampaged by World War II with infrastructures first and foremost to be rebuilt from the ground up. </a:t>
            </a:r>
          </a:p>
          <a:p>
            <a:r>
              <a:rPr lang="en-US" dirty="0"/>
              <a:t>Ah, yes, Mr. Marshall, they “implanted” the plans so perfectly without nary one designated dollar for such a fake plan. It was entirely an outright theft of the Global Collateral Accounts from the beginning.</a:t>
            </a:r>
          </a:p>
          <a:p>
            <a:r>
              <a:rPr lang="en-US" dirty="0"/>
              <a:t>Ironically, before the war, Taiwan and Japan had agreements in place to rebuild any cities that would be destroyed or needed to be built up to satisfy Western needs, including Singapore, Seoul, and others in the East which at that time were considered to be Western Allies. </a:t>
            </a:r>
          </a:p>
          <a:p>
            <a:r>
              <a:rPr lang="en-US" dirty="0"/>
              <a:t>How were they to be well taken care of and from where? The Global Collateral Accounts! The MARSHALL PLAN was a ruse to theft and nothing more. </a:t>
            </a:r>
          </a:p>
          <a:p>
            <a:r>
              <a:rPr lang="en-US" dirty="0"/>
              <a:t>We must thoroughly wipe it off our “make-believe” history along with the Cabal indoctrination programs within schools.</a:t>
            </a:r>
          </a:p>
          <a:p>
            <a:endParaRPr lang="en-US" dirty="0"/>
          </a:p>
          <a:p>
            <a:endParaRPr lang="en-US" dirty="0"/>
          </a:p>
        </p:txBody>
      </p:sp>
      <p:pic>
        <p:nvPicPr>
          <p:cNvPr id="74754" name="Picture 2" descr="Image result for The Marshal Plan IMAGE">
            <a:extLst>
              <a:ext uri="{FF2B5EF4-FFF2-40B4-BE49-F238E27FC236}">
                <a16:creationId xmlns:a16="http://schemas.microsoft.com/office/drawing/2014/main" id="{DF091C55-F822-2544-A40C-BAADD9837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5200" y="2375014"/>
            <a:ext cx="3606800" cy="255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0721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273DC-8B1B-B444-9596-7460EBAD5068}"/>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CB8E30D4-2A92-A542-9087-465488009E9F}"/>
              </a:ext>
            </a:extLst>
          </p:cNvPr>
          <p:cNvSpPr>
            <a:spLocks noGrp="1"/>
          </p:cNvSpPr>
          <p:nvPr>
            <p:ph idx="1"/>
          </p:nvPr>
        </p:nvSpPr>
        <p:spPr/>
        <p:txBody>
          <a:bodyPr/>
          <a:lstStyle/>
          <a:p>
            <a:r>
              <a:rPr lang="en-US" dirty="0"/>
              <a:t>The Mitsubishi Foundation is currently making the most of Japan’s gold, and they are also attempting to buy Korean Gold for the Cabal.</a:t>
            </a:r>
          </a:p>
          <a:p>
            <a:r>
              <a:rPr lang="en-US" dirty="0"/>
              <a:t>Osaka’s precious metals companies are purchasing gold by cleverly utilizing their own airplanes from different countries and move them back to Japan.</a:t>
            </a:r>
          </a:p>
          <a:p>
            <a:r>
              <a:rPr lang="en-US" dirty="0"/>
              <a:t>A Japanese Fund is doing business with Kim Hyangmi who is heavily involved with the West. She’s associated with Casinos and gold smelting operations.</a:t>
            </a:r>
          </a:p>
          <a:p>
            <a:r>
              <a:rPr lang="en-US" dirty="0"/>
              <a:t>The Crown Foundation, a Chicago based organization tied into the Democratic party, has desperately attempted to purchase GCA Bunker Assets in Korea. </a:t>
            </a:r>
          </a:p>
          <a:p>
            <a:r>
              <a:rPr lang="en-US" dirty="0"/>
              <a:t>The Obama Foundation is a faux operation to recruit young leaders and attempt to pirate the GCA Bunkers to support Iran, CCP and others as a means to cause the WWIV after the WWIII Economic Cold War. The Dragon Family and Neil Keenan ended by transitioning Obama out of Office.  </a:t>
            </a:r>
          </a:p>
          <a:p>
            <a:endParaRPr lang="en-US" dirty="0"/>
          </a:p>
        </p:txBody>
      </p:sp>
    </p:spTree>
    <p:extLst>
      <p:ext uri="{BB962C8B-B14F-4D97-AF65-F5344CB8AC3E}">
        <p14:creationId xmlns:p14="http://schemas.microsoft.com/office/powerpoint/2010/main" val="10367509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186D3-38B6-7048-AD1A-3E8476E2DAF1}"/>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2E6219F3-6347-2648-BADC-521D6C76F93E}"/>
              </a:ext>
            </a:extLst>
          </p:cNvPr>
          <p:cNvSpPr>
            <a:spLocks noGrp="1"/>
          </p:cNvSpPr>
          <p:nvPr>
            <p:ph idx="1"/>
          </p:nvPr>
        </p:nvSpPr>
        <p:spPr>
          <a:xfrm>
            <a:off x="677334" y="2160589"/>
            <a:ext cx="8336037" cy="4387168"/>
          </a:xfrm>
        </p:spPr>
        <p:txBody>
          <a:bodyPr/>
          <a:lstStyle/>
          <a:p>
            <a:r>
              <a:rPr lang="en-US" b="1" dirty="0"/>
              <a:t>ONE REASON THE CABAL (IMF, WB, FED CENTRAL BANKS, ETC.) IS MASS PRINTING FIAT MONEY IS TO BUY THE YEN HIDDEN IN THE GCA BUNKERS AS A MEANS TO SECURE THEIR FUTURE WHEN THE USD BECOMES USELESS</a:t>
            </a:r>
            <a:endParaRPr lang="en-US" dirty="0"/>
          </a:p>
          <a:p>
            <a:r>
              <a:rPr lang="en-US" dirty="0"/>
              <a:t>Japanese players Kobayashi and Minobe are attempting again to do smaller transaction of 1,000 MT of Mei Hua Gold in Hong Kong for a U.S. Bank.</a:t>
            </a:r>
          </a:p>
          <a:p>
            <a:r>
              <a:rPr lang="en-US" dirty="0"/>
              <a:t>Our “dear friend”, Mr. Lee, received 850 Billion USD from the US in exchange for a sample of the Yen (Japanese money) which Mr. Lee provided to the US. </a:t>
            </a:r>
          </a:p>
          <a:p>
            <a:r>
              <a:rPr lang="en-US" dirty="0"/>
              <a:t>A young man from Japan, Hiroshi Tuchiya, has completed 6 deals for the Cabal’s Japanese/American factions.</a:t>
            </a:r>
          </a:p>
          <a:p>
            <a:r>
              <a:rPr lang="en-US" dirty="0"/>
              <a:t> A </a:t>
            </a:r>
            <a:r>
              <a:rPr lang="en-US" i="1" dirty="0"/>
              <a:t>South Korean named </a:t>
            </a:r>
            <a:r>
              <a:rPr lang="en-US" b="1" i="1" dirty="0"/>
              <a:t>Kang Seong-uk</a:t>
            </a:r>
            <a:r>
              <a:rPr lang="en-US" i="1" dirty="0"/>
              <a:t>. has long-served as an assistant to a US Army General in Korea. He is involved in the sale (both buy and sell) of the Korean bunkers along with the US Generals moving the Bunker Assets.</a:t>
            </a:r>
            <a:endParaRPr lang="en-US" dirty="0"/>
          </a:p>
          <a:p>
            <a:endParaRPr lang="en-US" dirty="0"/>
          </a:p>
          <a:p>
            <a:endParaRPr lang="en-US" dirty="0"/>
          </a:p>
        </p:txBody>
      </p:sp>
      <p:sp>
        <p:nvSpPr>
          <p:cNvPr id="4" name="Rectangle 4">
            <a:extLst>
              <a:ext uri="{FF2B5EF4-FFF2-40B4-BE49-F238E27FC236}">
                <a16:creationId xmlns:a16="http://schemas.microsoft.com/office/drawing/2014/main" id="{25067337-7E73-3A4A-AF86-7A168BDE250A}"/>
              </a:ext>
            </a:extLst>
          </p:cNvPr>
          <p:cNvSpPr>
            <a:spLocks noChangeArrowheads="1"/>
          </p:cNvSpPr>
          <p:nvPr/>
        </p:nvSpPr>
        <p:spPr bwMode="auto">
          <a:xfrm>
            <a:off x="9207500" y="2508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5779" name="Picture 33">
            <a:extLst>
              <a:ext uri="{FF2B5EF4-FFF2-40B4-BE49-F238E27FC236}">
                <a16:creationId xmlns:a16="http://schemas.microsoft.com/office/drawing/2014/main" id="{7F0E0DF9-51D5-C74D-8B76-AD140249EBA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013370" y="2508250"/>
            <a:ext cx="3178629" cy="256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74366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80A9-4C1A-C447-97D2-19A45894D035}"/>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2B9B2966-6485-BA48-AF38-1C7C50FCA2A1}"/>
              </a:ext>
            </a:extLst>
          </p:cNvPr>
          <p:cNvSpPr>
            <a:spLocks noGrp="1"/>
          </p:cNvSpPr>
          <p:nvPr>
            <p:ph idx="1"/>
          </p:nvPr>
        </p:nvSpPr>
        <p:spPr>
          <a:xfrm>
            <a:off x="677334" y="1910218"/>
            <a:ext cx="7829852" cy="4338182"/>
          </a:xfrm>
        </p:spPr>
        <p:txBody>
          <a:bodyPr/>
          <a:lstStyle/>
          <a:p>
            <a:r>
              <a:rPr lang="en-US" dirty="0"/>
              <a:t>Since November of 2016, the South Korean Government has been confiscating the Global Collateral Account Bunkers. </a:t>
            </a:r>
          </a:p>
          <a:p>
            <a:r>
              <a:rPr lang="en-US" dirty="0"/>
              <a:t>This is one of the reasons former President Park was imprisoned.</a:t>
            </a:r>
          </a:p>
          <a:p>
            <a:r>
              <a:rPr lang="en-US" dirty="0"/>
              <a:t> Unfortunately, the Elders who are being played for fools by the Government are still waiting for payments in the amount of $17 Billion USD!</a:t>
            </a:r>
          </a:p>
          <a:p>
            <a:r>
              <a:rPr lang="en-US" dirty="0"/>
              <a:t>There is a US Military base in Yongsan in South Korea through which is where Kang Seong works out of. There is also a Casino in this US Military Base where the Assets from the bunkers are being laundered and cleaning house for the Cabal!</a:t>
            </a:r>
          </a:p>
          <a:p>
            <a:r>
              <a:rPr lang="en-US" dirty="0"/>
              <a:t> </a:t>
            </a:r>
            <a:r>
              <a:rPr lang="en-US" i="1" dirty="0"/>
              <a:t>South Korea is about Money, Money, Money!!! However, President Moon is NOT a Globalist. They lost their puppet when President Park was imprisoned. (Group K also had lots to do with this!)</a:t>
            </a:r>
            <a:endParaRPr lang="en-US" dirty="0"/>
          </a:p>
          <a:p>
            <a:endParaRPr lang="en-US" dirty="0"/>
          </a:p>
          <a:p>
            <a:endParaRPr lang="en-US" dirty="0"/>
          </a:p>
          <a:p>
            <a:endParaRPr lang="en-US" dirty="0"/>
          </a:p>
        </p:txBody>
      </p:sp>
      <p:pic>
        <p:nvPicPr>
          <p:cNvPr id="76802" name="Picture 2" descr="Image result for President Park S. Korea IMAGE">
            <a:extLst>
              <a:ext uri="{FF2B5EF4-FFF2-40B4-BE49-F238E27FC236}">
                <a16:creationId xmlns:a16="http://schemas.microsoft.com/office/drawing/2014/main" id="{986F7A6D-8CE4-2E46-AE4D-E90EB9B827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71" r="9428"/>
          <a:stretch/>
        </p:blipFill>
        <p:spPr bwMode="auto">
          <a:xfrm>
            <a:off x="8899071" y="2432957"/>
            <a:ext cx="2988130" cy="269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8665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4AF94-92B7-084B-A8DE-8D0CC43A0005}"/>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F4C0FCD4-7BA0-2F41-AD23-020458071100}"/>
              </a:ext>
            </a:extLst>
          </p:cNvPr>
          <p:cNvSpPr>
            <a:spLocks noGrp="1"/>
          </p:cNvSpPr>
          <p:nvPr>
            <p:ph idx="1"/>
          </p:nvPr>
        </p:nvSpPr>
        <p:spPr>
          <a:xfrm>
            <a:off x="677334" y="1930400"/>
            <a:ext cx="7584923" cy="4318000"/>
          </a:xfrm>
        </p:spPr>
        <p:txBody>
          <a:bodyPr/>
          <a:lstStyle/>
          <a:p>
            <a:r>
              <a:rPr lang="en-US" i="1" dirty="0"/>
              <a:t>A silent Cabal Coup is about to take place in Indonesia by the US Shadow Government )Bush, Obama, Clinton, Biden), World Economic Forum and many Indonesians are also in on the Coup. The Coup Assessment Plan Includes:</a:t>
            </a:r>
            <a:endParaRPr lang="en-US" dirty="0"/>
          </a:p>
          <a:p>
            <a:r>
              <a:rPr lang="en-US" i="1" dirty="0"/>
              <a:t>Put pivotal figures in government seats to maintain the EU</a:t>
            </a:r>
          </a:p>
          <a:p>
            <a:r>
              <a:rPr lang="en-US" i="1" dirty="0"/>
              <a:t>Acquire the Bunker financing to remove World Patriot Leaders in order for them to lock up nations worldwide to do their bidding.</a:t>
            </a:r>
            <a:r>
              <a:rPr lang="en-US" dirty="0"/>
              <a:t> </a:t>
            </a:r>
          </a:p>
          <a:p>
            <a:r>
              <a:rPr lang="en-US" i="1" dirty="0"/>
              <a:t>They will attempt to remove the sitting President, Jokowi, without so much as a shot fired. The Vice President is a physical target.</a:t>
            </a:r>
          </a:p>
          <a:p>
            <a:r>
              <a:rPr lang="en-US" i="1" dirty="0"/>
              <a:t>As long as President Trump holds the line and the US remains without a Globalist in Power, the Cabal does not have control over the situation. However, should the US fall into the Globalists’ hands, they will have control over the entire Western Hemisphere.</a:t>
            </a:r>
            <a:r>
              <a:rPr lang="en-US" dirty="0"/>
              <a:t> </a:t>
            </a:r>
          </a:p>
          <a:p>
            <a:endParaRPr lang="en-US" dirty="0"/>
          </a:p>
        </p:txBody>
      </p:sp>
      <p:pic>
        <p:nvPicPr>
          <p:cNvPr id="78850" name="Picture 2" descr="Image result for East Vs. West IMAGE">
            <a:extLst>
              <a:ext uri="{FF2B5EF4-FFF2-40B4-BE49-F238E27FC236}">
                <a16:creationId xmlns:a16="http://schemas.microsoft.com/office/drawing/2014/main" id="{36B663D9-8834-DC4B-8B4E-A170682B9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1871" y="2119088"/>
            <a:ext cx="3695700" cy="280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0313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ED82-A11A-0144-8E0B-FB8B2CF798A7}"/>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95986D86-ECAC-F849-A1BC-250FBB9E377C}"/>
              </a:ext>
            </a:extLst>
          </p:cNvPr>
          <p:cNvSpPr>
            <a:spLocks noGrp="1"/>
          </p:cNvSpPr>
          <p:nvPr>
            <p:ph idx="1"/>
          </p:nvPr>
        </p:nvSpPr>
        <p:spPr/>
        <p:txBody>
          <a:bodyPr/>
          <a:lstStyle/>
          <a:p>
            <a:r>
              <a:rPr lang="en-US" dirty="0"/>
              <a:t>Video evidence of Assets stolen from South Korean bunkers – but these are the commissions being divided up among the criminal “brokers” who are stealing on the behalf of the Cabal.</a:t>
            </a:r>
          </a:p>
          <a:p>
            <a:endParaRPr lang="en-US" dirty="0"/>
          </a:p>
          <a:p>
            <a:endParaRPr lang="en-US" dirty="0"/>
          </a:p>
        </p:txBody>
      </p:sp>
      <p:pic>
        <p:nvPicPr>
          <p:cNvPr id="4" name="Picture 3">
            <a:hlinkClick r:id="rId2"/>
            <a:extLst>
              <a:ext uri="{FF2B5EF4-FFF2-40B4-BE49-F238E27FC236}">
                <a16:creationId xmlns:a16="http://schemas.microsoft.com/office/drawing/2014/main" id="{26A26794-B178-624E-A9FE-2AEBDEEACB36}"/>
              </a:ext>
            </a:extLst>
          </p:cNvPr>
          <p:cNvPicPr/>
          <p:nvPr/>
        </p:nvPicPr>
        <p:blipFill rotWithShape="1">
          <a:blip r:embed="rId3"/>
          <a:srcRect l="31823" r="35151"/>
          <a:stretch/>
        </p:blipFill>
        <p:spPr>
          <a:xfrm>
            <a:off x="932564" y="3226235"/>
            <a:ext cx="1975758" cy="3022165"/>
          </a:xfrm>
          <a:prstGeom prst="rect">
            <a:avLst/>
          </a:prstGeom>
        </p:spPr>
      </p:pic>
      <p:pic>
        <p:nvPicPr>
          <p:cNvPr id="5" name="Picture 4">
            <a:hlinkClick r:id="rId4"/>
            <a:extLst>
              <a:ext uri="{FF2B5EF4-FFF2-40B4-BE49-F238E27FC236}">
                <a16:creationId xmlns:a16="http://schemas.microsoft.com/office/drawing/2014/main" id="{65DAFB94-6B37-C343-B98C-DB7D6E399950}"/>
              </a:ext>
            </a:extLst>
          </p:cNvPr>
          <p:cNvPicPr/>
          <p:nvPr/>
        </p:nvPicPr>
        <p:blipFill rotWithShape="1">
          <a:blip r:embed="rId5"/>
          <a:srcRect l="30638" t="5943" r="35609"/>
          <a:stretch/>
        </p:blipFill>
        <p:spPr>
          <a:xfrm>
            <a:off x="3208409" y="3226234"/>
            <a:ext cx="1975758" cy="3045316"/>
          </a:xfrm>
          <a:prstGeom prst="rect">
            <a:avLst/>
          </a:prstGeom>
        </p:spPr>
      </p:pic>
      <p:pic>
        <p:nvPicPr>
          <p:cNvPr id="6" name="Picture 5">
            <a:hlinkClick r:id="rId6"/>
            <a:extLst>
              <a:ext uri="{FF2B5EF4-FFF2-40B4-BE49-F238E27FC236}">
                <a16:creationId xmlns:a16="http://schemas.microsoft.com/office/drawing/2014/main" id="{F19F0F0D-DC42-1245-A341-8B6D6509E327}"/>
              </a:ext>
            </a:extLst>
          </p:cNvPr>
          <p:cNvPicPr/>
          <p:nvPr/>
        </p:nvPicPr>
        <p:blipFill rotWithShape="1">
          <a:blip r:embed="rId7"/>
          <a:srcRect l="32479" t="4901" r="34066"/>
          <a:stretch/>
        </p:blipFill>
        <p:spPr>
          <a:xfrm>
            <a:off x="5381774" y="3226234"/>
            <a:ext cx="1835455" cy="3045315"/>
          </a:xfrm>
          <a:prstGeom prst="rect">
            <a:avLst/>
          </a:prstGeom>
        </p:spPr>
      </p:pic>
      <p:pic>
        <p:nvPicPr>
          <p:cNvPr id="7" name="Picture 6">
            <a:hlinkClick r:id="rId8"/>
            <a:extLst>
              <a:ext uri="{FF2B5EF4-FFF2-40B4-BE49-F238E27FC236}">
                <a16:creationId xmlns:a16="http://schemas.microsoft.com/office/drawing/2014/main" id="{02771874-AFB2-D741-A76D-C48AD08C9CBA}"/>
              </a:ext>
            </a:extLst>
          </p:cNvPr>
          <p:cNvPicPr/>
          <p:nvPr/>
        </p:nvPicPr>
        <p:blipFill rotWithShape="1">
          <a:blip r:embed="rId9"/>
          <a:srcRect l="30057" r="35609"/>
          <a:stretch/>
        </p:blipFill>
        <p:spPr>
          <a:xfrm>
            <a:off x="7460012" y="3203084"/>
            <a:ext cx="1975758" cy="3045316"/>
          </a:xfrm>
          <a:prstGeom prst="rect">
            <a:avLst/>
          </a:prstGeom>
        </p:spPr>
      </p:pic>
    </p:spTree>
    <p:extLst>
      <p:ext uri="{BB962C8B-B14F-4D97-AF65-F5344CB8AC3E}">
        <p14:creationId xmlns:p14="http://schemas.microsoft.com/office/powerpoint/2010/main" val="10023282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22702-796B-4A45-AA05-D80B9D2A2325}"/>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F3D430FA-E46D-5B4A-971E-ACFA3AC03487}"/>
              </a:ext>
            </a:extLst>
          </p:cNvPr>
          <p:cNvSpPr>
            <a:spLocks noGrp="1"/>
          </p:cNvSpPr>
          <p:nvPr>
            <p:ph idx="1"/>
          </p:nvPr>
        </p:nvSpPr>
        <p:spPr>
          <a:xfrm>
            <a:off x="677334" y="1930400"/>
            <a:ext cx="8025795" cy="4584700"/>
          </a:xfrm>
        </p:spPr>
        <p:txBody>
          <a:bodyPr/>
          <a:lstStyle/>
          <a:p>
            <a:r>
              <a:rPr lang="en-US" b="1" dirty="0"/>
              <a:t>The year</a:t>
            </a:r>
            <a:r>
              <a:rPr lang="en-US" dirty="0"/>
              <a:t>: 1921. </a:t>
            </a:r>
            <a:r>
              <a:rPr lang="en-US" b="1" dirty="0"/>
              <a:t>The location</a:t>
            </a:r>
            <a:r>
              <a:rPr lang="en-US" dirty="0"/>
              <a:t>: London, England.</a:t>
            </a:r>
          </a:p>
          <a:p>
            <a:r>
              <a:rPr lang="en-US" b="1" dirty="0"/>
              <a:t>The players</a:t>
            </a:r>
            <a:r>
              <a:rPr lang="en-US" dirty="0"/>
              <a:t>: Lloyd George (then Prime Minister of the United Kingdom), Georges Clemenceau (the former Prime Minister of France), Warren Harding (then President of the United States), and Japanese Emperor Hirohito</a:t>
            </a:r>
          </a:p>
          <a:p>
            <a:r>
              <a:rPr lang="en-US" b="1" dirty="0"/>
              <a:t>And the sole purpose?</a:t>
            </a:r>
            <a:r>
              <a:rPr lang="en-US" dirty="0"/>
              <a:t>  The conspiracy to create and fund World War II. No sooner had the Treaty of Versailles (1918) been signed </a:t>
            </a:r>
          </a:p>
          <a:p>
            <a:r>
              <a:rPr lang="en-US" dirty="0"/>
              <a:t>Along the way to engineering World War II they accumulated many assets from overwhelmed nations and sent the acquisitions immediately to places they felt would keep these assets safe.</a:t>
            </a:r>
          </a:p>
          <a:p>
            <a:r>
              <a:rPr lang="en-US" dirty="0"/>
              <a:t>Bunkers were constructed underground and even underground under bodies of water. Once assets were loaded into place, they then would collapse the bunkers (or at least the entrances). They buried the workers alive to protect these secret cache locations.</a:t>
            </a:r>
          </a:p>
          <a:p>
            <a:endParaRPr lang="en-US" dirty="0"/>
          </a:p>
          <a:p>
            <a:endParaRPr lang="en-US" dirty="0"/>
          </a:p>
        </p:txBody>
      </p:sp>
      <p:pic>
        <p:nvPicPr>
          <p:cNvPr id="79874" name="Picture 2" descr="Image result for Japan Hirohito 1921 London IMAGE">
            <a:extLst>
              <a:ext uri="{FF2B5EF4-FFF2-40B4-BE49-F238E27FC236}">
                <a16:creationId xmlns:a16="http://schemas.microsoft.com/office/drawing/2014/main" id="{8C036DA6-F32A-7C4A-82B9-0564BA5EB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171" y="2579915"/>
            <a:ext cx="3488871" cy="2891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32118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0DB0-6CE4-BD40-A7D3-C2A9E2A51DBE}"/>
              </a:ext>
            </a:extLst>
          </p:cNvPr>
          <p:cNvSpPr>
            <a:spLocks noGrp="1"/>
          </p:cNvSpPr>
          <p:nvPr>
            <p:ph type="title"/>
          </p:nvPr>
        </p:nvSpPr>
        <p:spPr/>
        <p:txBody>
          <a:bodyPr/>
          <a:lstStyle/>
          <a:p>
            <a:r>
              <a:rPr lang="en-US" dirty="0"/>
              <a:t>AMANAH’S ODYSSEY II | THE SUPREME ORDEAL: NEIL KEENAN UPDATE 2017</a:t>
            </a:r>
          </a:p>
        </p:txBody>
      </p:sp>
      <p:sp>
        <p:nvSpPr>
          <p:cNvPr id="3" name="Content Placeholder 2">
            <a:extLst>
              <a:ext uri="{FF2B5EF4-FFF2-40B4-BE49-F238E27FC236}">
                <a16:creationId xmlns:a16="http://schemas.microsoft.com/office/drawing/2014/main" id="{F2FFC6B2-E659-714E-9001-2A820B9AA862}"/>
              </a:ext>
            </a:extLst>
          </p:cNvPr>
          <p:cNvSpPr>
            <a:spLocks noGrp="1"/>
          </p:cNvSpPr>
          <p:nvPr>
            <p:ph idx="1"/>
          </p:nvPr>
        </p:nvSpPr>
        <p:spPr>
          <a:xfrm>
            <a:off x="677334" y="2160589"/>
            <a:ext cx="8385023" cy="4452482"/>
          </a:xfrm>
        </p:spPr>
        <p:txBody>
          <a:bodyPr/>
          <a:lstStyle/>
          <a:p>
            <a:r>
              <a:rPr lang="en-US" dirty="0"/>
              <a:t>During the 1980 military coup, Chun Doo Hwan became the President of South Korea as he took over control of most of the South Korean GCA bunkers. The Cabal financed corruption is perpetual from President to President terms. </a:t>
            </a:r>
          </a:p>
          <a:p>
            <a:r>
              <a:rPr lang="en-US" dirty="0"/>
              <a:t>In 1988, Hwan relinquished control of the government, but continues to manage most of the GCA Bunker Assets with his bank doors officially open for the Cabal to purchase Gold to strengthen their global financial position.</a:t>
            </a:r>
          </a:p>
          <a:p>
            <a:r>
              <a:rPr lang="en-US" dirty="0"/>
              <a:t>President Park plundered more than 2 BILLION KRW from the GCA Bunkers  in a futile effort to stop her impending impeachment and prison sentence. </a:t>
            </a:r>
          </a:p>
          <a:p>
            <a:r>
              <a:rPr lang="en-US" b="1" dirty="0"/>
              <a:t>Neil Keenan has been monitoring the Hwan Henchmen pirating the S. Korean GCA Bunkers via the satellites and moving the assets around from bunker to bunker as they look for particular assets the Cabal has requested, which they can move immediately to cash them in</a:t>
            </a:r>
            <a:r>
              <a:rPr lang="en-US" dirty="0"/>
              <a:t> </a:t>
            </a:r>
          </a:p>
        </p:txBody>
      </p:sp>
      <p:pic>
        <p:nvPicPr>
          <p:cNvPr id="80898" name="Picture 2" descr="Image result for chun doo hwan">
            <a:extLst>
              <a:ext uri="{FF2B5EF4-FFF2-40B4-BE49-F238E27FC236}">
                <a16:creationId xmlns:a16="http://schemas.microsoft.com/office/drawing/2014/main" id="{C4410A7D-3C4B-F644-8888-385C768B87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02"/>
          <a:stretch/>
        </p:blipFill>
        <p:spPr bwMode="auto">
          <a:xfrm>
            <a:off x="9062357" y="1315356"/>
            <a:ext cx="2955409" cy="2715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3BD2402-22F1-EA44-9CAC-6D788B3B879B}"/>
              </a:ext>
            </a:extLst>
          </p:cNvPr>
          <p:cNvPicPr/>
          <p:nvPr/>
        </p:nvPicPr>
        <p:blipFill rotWithShape="1">
          <a:blip r:embed="rId3">
            <a:extLst>
              <a:ext uri="{28A0092B-C50C-407E-A947-70E740481C1C}">
                <a14:useLocalDpi xmlns:a14="http://schemas.microsoft.com/office/drawing/2010/main" val="0"/>
              </a:ext>
            </a:extLst>
          </a:blip>
          <a:srcRect r="12013"/>
          <a:stretch/>
        </p:blipFill>
        <p:spPr>
          <a:xfrm>
            <a:off x="8992850" y="4185104"/>
            <a:ext cx="3024916" cy="2286000"/>
          </a:xfrm>
          <a:prstGeom prst="rect">
            <a:avLst/>
          </a:prstGeom>
        </p:spPr>
      </p:pic>
    </p:spTree>
    <p:extLst>
      <p:ext uri="{BB962C8B-B14F-4D97-AF65-F5344CB8AC3E}">
        <p14:creationId xmlns:p14="http://schemas.microsoft.com/office/powerpoint/2010/main" val="228781709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1529-12CE-3F47-95E4-EE4FD717BCED}"/>
              </a:ext>
            </a:extLst>
          </p:cNvPr>
          <p:cNvSpPr>
            <a:spLocks noGrp="1"/>
          </p:cNvSpPr>
          <p:nvPr>
            <p:ph type="title"/>
          </p:nvPr>
        </p:nvSpPr>
        <p:spPr/>
        <p:txBody>
          <a:bodyPr/>
          <a:lstStyle/>
          <a:p>
            <a:r>
              <a:rPr lang="en-US" dirty="0"/>
              <a:t>AMANAH’S ODYSSEY II | THE RETURN HOME: NEIL KEENAN </a:t>
            </a:r>
            <a:r>
              <a:rPr lang="en-US"/>
              <a:t>UPDATE 2017</a:t>
            </a:r>
            <a:endParaRPr lang="en-US" dirty="0"/>
          </a:p>
        </p:txBody>
      </p:sp>
      <p:sp>
        <p:nvSpPr>
          <p:cNvPr id="3" name="Content Placeholder 2">
            <a:extLst>
              <a:ext uri="{FF2B5EF4-FFF2-40B4-BE49-F238E27FC236}">
                <a16:creationId xmlns:a16="http://schemas.microsoft.com/office/drawing/2014/main" id="{79724AD5-DED2-1543-A696-01328EAC754D}"/>
              </a:ext>
            </a:extLst>
          </p:cNvPr>
          <p:cNvSpPr>
            <a:spLocks noGrp="1"/>
          </p:cNvSpPr>
          <p:nvPr>
            <p:ph idx="1"/>
          </p:nvPr>
        </p:nvSpPr>
        <p:spPr>
          <a:xfrm>
            <a:off x="938591" y="1912940"/>
            <a:ext cx="7682895" cy="3880773"/>
          </a:xfrm>
        </p:spPr>
        <p:txBody>
          <a:bodyPr/>
          <a:lstStyle/>
          <a:p>
            <a:r>
              <a:rPr lang="en-US" i="1" dirty="0"/>
              <a:t>Once Neil returns to Asia his Group will enjoy great success and the Global Collateral Accounts will be opened and deployed.</a:t>
            </a:r>
            <a:endParaRPr lang="en-US" dirty="0"/>
          </a:p>
          <a:p>
            <a:r>
              <a:rPr lang="en-US" b="1" i="1" dirty="0"/>
              <a:t>Even Ban-Ki-moon says it is irreversible. Neil is a terror and catches us at every turn.</a:t>
            </a:r>
            <a:r>
              <a:rPr lang="en-US" b="1" dirty="0"/>
              <a:t> </a:t>
            </a:r>
          </a:p>
          <a:p>
            <a:r>
              <a:rPr lang="en-US" i="1" dirty="0"/>
              <a:t>His mind operates so quickly it is as though as you draw near to catching up with him, one finds that he has amended his course and you have no idea where he is heading.</a:t>
            </a:r>
            <a:endParaRPr lang="en-US" dirty="0"/>
          </a:p>
          <a:p>
            <a:r>
              <a:rPr lang="en-US" i="1" dirty="0"/>
              <a:t>I sincerely doubt anyone will catch up to Neil Keenan and his team to any detrimental effect. All anyone can do is hope to delay him but once he is on the move, I have an inclination that all hell is going to break loose.</a:t>
            </a:r>
            <a:endParaRPr lang="en-US" dirty="0"/>
          </a:p>
          <a:p>
            <a:endParaRPr lang="en-US" dirty="0"/>
          </a:p>
          <a:p>
            <a:endParaRPr lang="en-US" dirty="0"/>
          </a:p>
        </p:txBody>
      </p:sp>
      <p:pic>
        <p:nvPicPr>
          <p:cNvPr id="45058" name="Picture 2" descr="Image result for Hell Breaking Loose image">
            <a:extLst>
              <a:ext uri="{FF2B5EF4-FFF2-40B4-BE49-F238E27FC236}">
                <a16:creationId xmlns:a16="http://schemas.microsoft.com/office/drawing/2014/main" id="{AD713500-B1A4-114D-820C-EFCE30144C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526"/>
          <a:stretch/>
        </p:blipFill>
        <p:spPr bwMode="auto">
          <a:xfrm>
            <a:off x="8542240" y="1912940"/>
            <a:ext cx="2661557" cy="3653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98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FE8C-BB14-0044-B137-52C95BAD2900}"/>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F363B553-F2E0-9741-BEB3-C67F988F409F}"/>
              </a:ext>
            </a:extLst>
          </p:cNvPr>
          <p:cNvSpPr>
            <a:spLocks noGrp="1"/>
          </p:cNvSpPr>
          <p:nvPr>
            <p:ph idx="1"/>
          </p:nvPr>
        </p:nvSpPr>
        <p:spPr/>
        <p:txBody>
          <a:bodyPr/>
          <a:lstStyle/>
          <a:p>
            <a:r>
              <a:rPr lang="en-US" dirty="0"/>
              <a:t>Obama’s 500 Attempted Gas Explosive Assassination on Group K Team Residing in Jakarta Hotel </a:t>
            </a:r>
          </a:p>
          <a:p>
            <a:endParaRPr lang="en-US" dirty="0"/>
          </a:p>
        </p:txBody>
      </p:sp>
      <p:pic>
        <p:nvPicPr>
          <p:cNvPr id="4" name="Picture 3">
            <a:extLst>
              <a:ext uri="{FF2B5EF4-FFF2-40B4-BE49-F238E27FC236}">
                <a16:creationId xmlns:a16="http://schemas.microsoft.com/office/drawing/2014/main" id="{DDC04226-9824-A947-995C-6D15F25A90F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917998" y="2589300"/>
            <a:ext cx="6761018" cy="4268700"/>
          </a:xfrm>
          <a:prstGeom prst="rect">
            <a:avLst/>
          </a:prstGeom>
          <a:noFill/>
          <a:ln>
            <a:noFill/>
          </a:ln>
        </p:spPr>
      </p:pic>
    </p:spTree>
    <p:extLst>
      <p:ext uri="{BB962C8B-B14F-4D97-AF65-F5344CB8AC3E}">
        <p14:creationId xmlns:p14="http://schemas.microsoft.com/office/powerpoint/2010/main" val="2919573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75BFC-12D0-7247-A006-3DA9F5FE84B2}"/>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34368BE3-6B5B-6740-905F-056911FD36C6}"/>
              </a:ext>
            </a:extLst>
          </p:cNvPr>
          <p:cNvSpPr>
            <a:spLocks noGrp="1"/>
          </p:cNvSpPr>
          <p:nvPr>
            <p:ph idx="1"/>
          </p:nvPr>
        </p:nvSpPr>
        <p:spPr/>
        <p:txBody>
          <a:bodyPr/>
          <a:lstStyle/>
          <a:p>
            <a:r>
              <a:rPr lang="en-US" b="1" dirty="0"/>
              <a:t>Attempted 300,000 MT Gold Caper by George Soros, the Emperor of Japan, the Rothschilds and South Korea </a:t>
            </a:r>
          </a:p>
          <a:p>
            <a:endParaRPr lang="en-US" dirty="0"/>
          </a:p>
        </p:txBody>
      </p:sp>
      <p:pic>
        <p:nvPicPr>
          <p:cNvPr id="4" name="Picture 2" descr="Neil Keenan Lawsuit to be Refiled with New Info “Ten Times Worse”">
            <a:extLst>
              <a:ext uri="{FF2B5EF4-FFF2-40B4-BE49-F238E27FC236}">
                <a16:creationId xmlns:a16="http://schemas.microsoft.com/office/drawing/2014/main" id="{3365AA47-938F-1045-ACA3-230BD0046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896" y="2955787"/>
            <a:ext cx="6109251" cy="3763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93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9996-C6FD-1345-AB12-E5EFE882B8FD}"/>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D820C4C9-5D4F-F142-B8C0-4AC2414BAE84}"/>
              </a:ext>
            </a:extLst>
          </p:cNvPr>
          <p:cNvSpPr>
            <a:spLocks noGrp="1"/>
          </p:cNvSpPr>
          <p:nvPr>
            <p:ph idx="1"/>
          </p:nvPr>
        </p:nvSpPr>
        <p:spPr/>
        <p:txBody>
          <a:bodyPr/>
          <a:lstStyle/>
          <a:p>
            <a:r>
              <a:rPr lang="en-US" b="1" dirty="0"/>
              <a:t>Richard Armitage, Deputy Secretary of State –A Member of the Bush Cartel </a:t>
            </a:r>
          </a:p>
          <a:p>
            <a:endParaRPr lang="en-US" dirty="0"/>
          </a:p>
        </p:txBody>
      </p:sp>
      <p:pic>
        <p:nvPicPr>
          <p:cNvPr id="4" name="Picture 1">
            <a:extLst>
              <a:ext uri="{FF2B5EF4-FFF2-40B4-BE49-F238E27FC236}">
                <a16:creationId xmlns:a16="http://schemas.microsoft.com/office/drawing/2014/main" id="{7E25E002-F06C-C041-8633-FBD9B21F3B4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25734" y="2744537"/>
            <a:ext cx="3535430" cy="38363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55908DE-1FA0-E645-9EC6-65168A9A364D}"/>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995315" y="2799956"/>
            <a:ext cx="4162539" cy="3780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521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967FD-86EB-6E46-838D-8BAAEF5FAEA2}"/>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41BA4691-658B-AA42-A086-51F591AE5B0E}"/>
              </a:ext>
            </a:extLst>
          </p:cNvPr>
          <p:cNvSpPr>
            <a:spLocks noGrp="1"/>
          </p:cNvSpPr>
          <p:nvPr>
            <p:ph idx="1"/>
          </p:nvPr>
        </p:nvSpPr>
        <p:spPr/>
        <p:txBody>
          <a:bodyPr/>
          <a:lstStyle/>
          <a:p>
            <a:r>
              <a:rPr lang="en-US" b="1" dirty="0"/>
              <a:t>Intel Briefing: Pentagon Generals saved the eastern U.S. by exploding Nuclear War Heads off of Charleston, South Carolina causing an offshore Earthquake</a:t>
            </a:r>
          </a:p>
          <a:p>
            <a:endParaRPr lang="en-US" dirty="0"/>
          </a:p>
        </p:txBody>
      </p:sp>
      <p:pic>
        <p:nvPicPr>
          <p:cNvPr id="4" name="Picture 531">
            <a:extLst>
              <a:ext uri="{FF2B5EF4-FFF2-40B4-BE49-F238E27FC236}">
                <a16:creationId xmlns:a16="http://schemas.microsoft.com/office/drawing/2014/main" id="{D645463F-63A5-314D-B606-841EDAAC8E7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080909" y="3428999"/>
            <a:ext cx="4630778" cy="35946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02B4B59-FA9D-274B-B440-C5773C8F6DDC}"/>
              </a:ext>
            </a:extLst>
          </p:cNvPr>
          <p:cNvPicPr/>
          <p:nvPr/>
        </p:nvPicPr>
        <p:blipFill>
          <a:blip r:embed="rId4">
            <a:extLst>
              <a:ext uri="{28A0092B-C50C-407E-A947-70E740481C1C}">
                <a14:useLocalDpi xmlns:a14="http://schemas.microsoft.com/office/drawing/2010/main" val="0"/>
              </a:ext>
            </a:extLst>
          </a:blip>
          <a:stretch>
            <a:fillRect/>
          </a:stretch>
        </p:blipFill>
        <p:spPr>
          <a:xfrm>
            <a:off x="5936973" y="3429000"/>
            <a:ext cx="4784035" cy="3594653"/>
          </a:xfrm>
          <a:prstGeom prst="rect">
            <a:avLst/>
          </a:prstGeom>
        </p:spPr>
      </p:pic>
    </p:spTree>
    <p:extLst>
      <p:ext uri="{BB962C8B-B14F-4D97-AF65-F5344CB8AC3E}">
        <p14:creationId xmlns:p14="http://schemas.microsoft.com/office/powerpoint/2010/main" val="326497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A5F2C-41DD-0A4C-A5D6-3E5875393FA0}"/>
              </a:ext>
            </a:extLst>
          </p:cNvPr>
          <p:cNvSpPr>
            <a:spLocks noGrp="1"/>
          </p:cNvSpPr>
          <p:nvPr>
            <p:ph type="title"/>
          </p:nvPr>
        </p:nvSpPr>
        <p:spPr/>
        <p:txBody>
          <a:bodyPr/>
          <a:lstStyle/>
          <a:p>
            <a:r>
              <a:rPr lang="en-US" dirty="0"/>
              <a:t>AMANAH NEIL KEENAN OF INDONESIA</a:t>
            </a:r>
          </a:p>
        </p:txBody>
      </p:sp>
      <p:sp>
        <p:nvSpPr>
          <p:cNvPr id="3" name="Content Placeholder 2">
            <a:extLst>
              <a:ext uri="{FF2B5EF4-FFF2-40B4-BE49-F238E27FC236}">
                <a16:creationId xmlns:a16="http://schemas.microsoft.com/office/drawing/2014/main" id="{D9D3C82F-8335-B04C-A707-BC7DFE93B907}"/>
              </a:ext>
            </a:extLst>
          </p:cNvPr>
          <p:cNvSpPr>
            <a:spLocks noGrp="1"/>
          </p:cNvSpPr>
          <p:nvPr>
            <p:ph idx="1"/>
          </p:nvPr>
        </p:nvSpPr>
        <p:spPr>
          <a:xfrm>
            <a:off x="677334" y="1371601"/>
            <a:ext cx="8596668" cy="4669762"/>
          </a:xfrm>
        </p:spPr>
        <p:txBody>
          <a:bodyPr/>
          <a:lstStyle/>
          <a:p>
            <a:r>
              <a:rPr lang="en-US" dirty="0"/>
              <a:t> </a:t>
            </a:r>
          </a:p>
        </p:txBody>
      </p:sp>
      <p:pic>
        <p:nvPicPr>
          <p:cNvPr id="4" name="Content Placeholder 3">
            <a:extLst>
              <a:ext uri="{FF2B5EF4-FFF2-40B4-BE49-F238E27FC236}">
                <a16:creationId xmlns:a16="http://schemas.microsoft.com/office/drawing/2014/main" id="{CF56D7AA-D0DE-A24E-8AEE-86030281F8E2}"/>
              </a:ext>
            </a:extLst>
          </p:cNvPr>
          <p:cNvPicPr>
            <a:picLocks/>
          </p:cNvPicPr>
          <p:nvPr/>
        </p:nvPicPr>
        <p:blipFill rotWithShape="1">
          <a:blip r:embed="rId2" cstate="print">
            <a:extLst>
              <a:ext uri="{28A0092B-C50C-407E-A947-70E740481C1C}">
                <a14:useLocalDpi xmlns:a14="http://schemas.microsoft.com/office/drawing/2010/main" val="0"/>
              </a:ext>
            </a:extLst>
          </a:blip>
          <a:srcRect t="18733" b="7443"/>
          <a:stretch/>
        </p:blipFill>
        <p:spPr bwMode="auto">
          <a:xfrm>
            <a:off x="3325091" y="1568870"/>
            <a:ext cx="4336473" cy="50813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2874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31C2-0865-BF43-853C-A1535C18F206}"/>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79D33B7C-06C2-9047-9795-1C2BEF30CB3D}"/>
              </a:ext>
            </a:extLst>
          </p:cNvPr>
          <p:cNvSpPr>
            <a:spLocks noGrp="1"/>
          </p:cNvSpPr>
          <p:nvPr>
            <p:ph idx="1"/>
          </p:nvPr>
        </p:nvSpPr>
        <p:spPr/>
        <p:txBody>
          <a:bodyPr/>
          <a:lstStyle/>
          <a:p>
            <a:r>
              <a:rPr lang="en-US" dirty="0"/>
              <a:t>Influential Count S.C. Chiang in Hong Kong opened channels for Neil Keenan within Asian Clans, Depositors Families and Indonesian royal asset-holders </a:t>
            </a:r>
          </a:p>
          <a:p>
            <a:endParaRPr lang="en-US" dirty="0"/>
          </a:p>
        </p:txBody>
      </p:sp>
      <p:pic>
        <p:nvPicPr>
          <p:cNvPr id="4" name="Picture 963547365" descr="Final Moves | Covert Geopolitics">
            <a:extLst>
              <a:ext uri="{FF2B5EF4-FFF2-40B4-BE49-F238E27FC236}">
                <a16:creationId xmlns:a16="http://schemas.microsoft.com/office/drawing/2014/main" id="{64DCC4A0-5B06-0B45-AD12-05449C2039B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08364" y="2932574"/>
            <a:ext cx="7924800" cy="3731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190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B06E5-A05D-694D-8D45-C0F94E211AC4}"/>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C01D7CA8-4443-444A-8E50-5B6FE919F4CE}"/>
              </a:ext>
            </a:extLst>
          </p:cNvPr>
          <p:cNvSpPr>
            <a:spLocks noGrp="1"/>
          </p:cNvSpPr>
          <p:nvPr>
            <p:ph idx="1"/>
          </p:nvPr>
        </p:nvSpPr>
        <p:spPr>
          <a:xfrm>
            <a:off x="802026" y="1930400"/>
            <a:ext cx="8596668" cy="3880773"/>
          </a:xfrm>
        </p:spPr>
        <p:txBody>
          <a:bodyPr/>
          <a:lstStyle/>
          <a:p>
            <a:r>
              <a:rPr lang="en-US" dirty="0"/>
              <a:t>Bush family henchman Richard Armitage working with General Loren Reno in  plundering planeloads full of gold from Indonesia destined for Hong Kong </a:t>
            </a:r>
          </a:p>
          <a:p>
            <a:endParaRPr lang="en-US" dirty="0"/>
          </a:p>
          <a:p>
            <a:endParaRPr lang="en-US" dirty="0"/>
          </a:p>
        </p:txBody>
      </p:sp>
      <p:pic>
        <p:nvPicPr>
          <p:cNvPr id="4" name="Picture 963547367">
            <a:extLst>
              <a:ext uri="{FF2B5EF4-FFF2-40B4-BE49-F238E27FC236}">
                <a16:creationId xmlns:a16="http://schemas.microsoft.com/office/drawing/2014/main" id="{AD32ACFC-BFA0-4948-99B6-E19A1B6F0F5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02026" y="2783264"/>
            <a:ext cx="4641273" cy="388077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General Loren Image">
            <a:extLst>
              <a:ext uri="{FF2B5EF4-FFF2-40B4-BE49-F238E27FC236}">
                <a16:creationId xmlns:a16="http://schemas.microsoft.com/office/drawing/2014/main" id="{849083CC-D29E-7545-9350-8711BC53A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790" y="2757055"/>
            <a:ext cx="3525904" cy="390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991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C5408-FA00-2B4A-924B-A02980286869}"/>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02084D93-A7A4-7F41-AE53-821E5D6B141B}"/>
              </a:ext>
            </a:extLst>
          </p:cNvPr>
          <p:cNvSpPr>
            <a:spLocks noGrp="1"/>
          </p:cNvSpPr>
          <p:nvPr>
            <p:ph idx="1"/>
          </p:nvPr>
        </p:nvSpPr>
        <p:spPr/>
        <p:txBody>
          <a:bodyPr/>
          <a:lstStyle/>
          <a:p>
            <a:r>
              <a:rPr lang="en-US" b="1" dirty="0"/>
              <a:t>Karen Hudes former WB Lawyer Mis-Speaks and Benjamin Fulford Mis-Steps</a:t>
            </a:r>
          </a:p>
          <a:p>
            <a:endParaRPr lang="en-US" dirty="0"/>
          </a:p>
        </p:txBody>
      </p:sp>
      <p:pic>
        <p:nvPicPr>
          <p:cNvPr id="4" name="Picture 3">
            <a:extLst>
              <a:ext uri="{FF2B5EF4-FFF2-40B4-BE49-F238E27FC236}">
                <a16:creationId xmlns:a16="http://schemas.microsoft.com/office/drawing/2014/main" id="{6154A8A6-B398-364B-95D3-7BCDD9E5B476}"/>
              </a:ext>
            </a:extLst>
          </p:cNvPr>
          <p:cNvPicPr/>
          <p:nvPr/>
        </p:nvPicPr>
        <p:blipFill rotWithShape="1">
          <a:blip r:embed="rId2">
            <a:extLst>
              <a:ext uri="{28A0092B-C50C-407E-A947-70E740481C1C}">
                <a14:useLocalDpi xmlns:a14="http://schemas.microsoft.com/office/drawing/2010/main" val="0"/>
              </a:ext>
            </a:extLst>
          </a:blip>
          <a:srcRect l="6496" t="11239" r="6787" b="12140"/>
          <a:stretch/>
        </p:blipFill>
        <p:spPr bwMode="auto">
          <a:xfrm>
            <a:off x="1172294" y="2686576"/>
            <a:ext cx="7911548" cy="37557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3843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54FC4-49F8-7E4D-9753-C44BF8C17A84}"/>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18384522-A749-144C-B8EF-C1D6AA0D9ACC}"/>
              </a:ext>
            </a:extLst>
          </p:cNvPr>
          <p:cNvSpPr>
            <a:spLocks noGrp="1"/>
          </p:cNvSpPr>
          <p:nvPr>
            <p:ph idx="1"/>
          </p:nvPr>
        </p:nvSpPr>
        <p:spPr/>
        <p:txBody>
          <a:bodyPr/>
          <a:lstStyle/>
          <a:p>
            <a:r>
              <a:rPr lang="en-US" b="1" dirty="0"/>
              <a:t>The City of London ‘Lions Den’— Sir Evelyn Robert Adrian de Rothschild 15 Trillion</a:t>
            </a:r>
            <a:r>
              <a:rPr lang="en-US" dirty="0"/>
              <a:t> </a:t>
            </a:r>
            <a:r>
              <a:rPr lang="en-US" b="1" dirty="0"/>
              <a:t>U.S. Dollar Offer and Neil Keenan’s refusal Catnip Counter Offer.</a:t>
            </a:r>
          </a:p>
          <a:p>
            <a:endParaRPr lang="en-US" dirty="0"/>
          </a:p>
        </p:txBody>
      </p:sp>
      <p:pic>
        <p:nvPicPr>
          <p:cNvPr id="4" name="Picture 3">
            <a:extLst>
              <a:ext uri="{FF2B5EF4-FFF2-40B4-BE49-F238E27FC236}">
                <a16:creationId xmlns:a16="http://schemas.microsoft.com/office/drawing/2014/main" id="{77A13768-ED93-9042-AD14-76D76AD5FC53}"/>
              </a:ext>
            </a:extLst>
          </p:cNvPr>
          <p:cNvPicPr/>
          <p:nvPr/>
        </p:nvPicPr>
        <p:blipFill>
          <a:blip r:embed="rId2">
            <a:extLst>
              <a:ext uri="{28A0092B-C50C-407E-A947-70E740481C1C}">
                <a14:useLocalDpi xmlns:a14="http://schemas.microsoft.com/office/drawing/2010/main" val="0"/>
              </a:ext>
            </a:extLst>
          </a:blip>
          <a:stretch>
            <a:fillRect/>
          </a:stretch>
        </p:blipFill>
        <p:spPr>
          <a:xfrm>
            <a:off x="5107017" y="3007039"/>
            <a:ext cx="5351358" cy="3615433"/>
          </a:xfrm>
          <a:prstGeom prst="rect">
            <a:avLst/>
          </a:prstGeom>
        </p:spPr>
      </p:pic>
      <p:pic>
        <p:nvPicPr>
          <p:cNvPr id="9218" name="Picture 2" descr="Image result for City of London Image">
            <a:extLst>
              <a:ext uri="{FF2B5EF4-FFF2-40B4-BE49-F238E27FC236}">
                <a16:creationId xmlns:a16="http://schemas.microsoft.com/office/drawing/2014/main" id="{73764EFC-48AE-A245-928D-BF366C0CE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354" y="3007039"/>
            <a:ext cx="3835400" cy="361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301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A7242-5105-9B4A-814E-D2BC21EB9108}"/>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5BBDFBFD-9A80-314B-A1A4-8E81B2F66D66}"/>
              </a:ext>
            </a:extLst>
          </p:cNvPr>
          <p:cNvSpPr>
            <a:spLocks noGrp="1"/>
          </p:cNvSpPr>
          <p:nvPr>
            <p:ph idx="1"/>
          </p:nvPr>
        </p:nvSpPr>
        <p:spPr/>
        <p:txBody>
          <a:bodyPr/>
          <a:lstStyle/>
          <a:p>
            <a:r>
              <a:rPr lang="en-US" b="1" dirty="0"/>
              <a:t>Neil Keenan Holds the Key to Stopping The NWO UN-WHO Agenda 21</a:t>
            </a:r>
            <a:r>
              <a:rPr lang="en-US" dirty="0"/>
              <a:t> </a:t>
            </a:r>
          </a:p>
          <a:p>
            <a:endParaRPr lang="en-US" dirty="0"/>
          </a:p>
        </p:txBody>
      </p:sp>
      <p:pic>
        <p:nvPicPr>
          <p:cNvPr id="4" name="Picture 10" descr="MICHAEL J. MURPHY PRESENTS WHAT IN THE WORLD ARE THEY SPRAYING">
            <a:extLst>
              <a:ext uri="{FF2B5EF4-FFF2-40B4-BE49-F238E27FC236}">
                <a16:creationId xmlns:a16="http://schemas.microsoft.com/office/drawing/2014/main" id="{8D614A8B-675C-4744-918F-9B4F222FB59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77334" y="2585436"/>
            <a:ext cx="4545830" cy="3971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2825C1-9FBE-FC43-B08C-2B63777C5C4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403273" y="2585436"/>
            <a:ext cx="5126182" cy="3971625"/>
          </a:xfrm>
          <a:prstGeom prst="rect">
            <a:avLst/>
          </a:prstGeom>
        </p:spPr>
      </p:pic>
    </p:spTree>
    <p:extLst>
      <p:ext uri="{BB962C8B-B14F-4D97-AF65-F5344CB8AC3E}">
        <p14:creationId xmlns:p14="http://schemas.microsoft.com/office/powerpoint/2010/main" val="336396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BD7A0-9B77-974A-81AF-CE3409692A08}"/>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345EEFA6-24B6-FC49-AAC9-6EA3012631CD}"/>
              </a:ext>
            </a:extLst>
          </p:cNvPr>
          <p:cNvSpPr>
            <a:spLocks noGrp="1"/>
          </p:cNvSpPr>
          <p:nvPr>
            <p:ph idx="1"/>
          </p:nvPr>
        </p:nvSpPr>
        <p:spPr/>
        <p:txBody>
          <a:bodyPr/>
          <a:lstStyle/>
          <a:p>
            <a:r>
              <a:rPr lang="en-US" dirty="0"/>
              <a:t>The Dragon Family Depositors Global Collateral Accounts Asset Valuation </a:t>
            </a:r>
          </a:p>
          <a:p>
            <a:endParaRPr lang="en-US" dirty="0"/>
          </a:p>
        </p:txBody>
      </p:sp>
      <p:pic>
        <p:nvPicPr>
          <p:cNvPr id="4" name="Picture 3">
            <a:extLst>
              <a:ext uri="{FF2B5EF4-FFF2-40B4-BE49-F238E27FC236}">
                <a16:creationId xmlns:a16="http://schemas.microsoft.com/office/drawing/2014/main" id="{5572434F-9A0F-4346-B30A-4FA20473BBD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90255" y="2673927"/>
            <a:ext cx="7162800" cy="4063565"/>
          </a:xfrm>
          <a:prstGeom prst="rect">
            <a:avLst/>
          </a:prstGeom>
          <a:noFill/>
          <a:ln>
            <a:noFill/>
          </a:ln>
        </p:spPr>
      </p:pic>
    </p:spTree>
    <p:extLst>
      <p:ext uri="{BB962C8B-B14F-4D97-AF65-F5344CB8AC3E}">
        <p14:creationId xmlns:p14="http://schemas.microsoft.com/office/powerpoint/2010/main" val="3739051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A3692-987B-F240-97A7-BD8226F0A21A}"/>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F87679DB-6E24-7E44-9B45-616E2F3CAFCB}"/>
              </a:ext>
            </a:extLst>
          </p:cNvPr>
          <p:cNvSpPr>
            <a:spLocks noGrp="1"/>
          </p:cNvSpPr>
          <p:nvPr>
            <p:ph idx="1"/>
          </p:nvPr>
        </p:nvSpPr>
        <p:spPr/>
        <p:txBody>
          <a:bodyPr/>
          <a:lstStyle/>
          <a:p>
            <a:r>
              <a:rPr lang="en-US" dirty="0"/>
              <a:t>World Bank Disinformation Whistleblower Karen Hudes Attempts To Subvert Neil Keenan For Count Albert Chiang. She Receives Keenan’s Ultimate BITE!!!</a:t>
            </a:r>
          </a:p>
          <a:p>
            <a:endParaRPr lang="en-US" dirty="0"/>
          </a:p>
        </p:txBody>
      </p:sp>
      <p:pic>
        <p:nvPicPr>
          <p:cNvPr id="4" name="Picture 3">
            <a:extLst>
              <a:ext uri="{FF2B5EF4-FFF2-40B4-BE49-F238E27FC236}">
                <a16:creationId xmlns:a16="http://schemas.microsoft.com/office/drawing/2014/main" id="{181ED960-10E9-D244-B853-1F417DEC52D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17337" y="2950529"/>
            <a:ext cx="3958331" cy="3321022"/>
          </a:xfrm>
          <a:prstGeom prst="rect">
            <a:avLst/>
          </a:prstGeom>
          <a:noFill/>
          <a:ln>
            <a:noFill/>
          </a:ln>
        </p:spPr>
      </p:pic>
      <p:pic>
        <p:nvPicPr>
          <p:cNvPr id="5" name="Picture 4">
            <a:extLst>
              <a:ext uri="{FF2B5EF4-FFF2-40B4-BE49-F238E27FC236}">
                <a16:creationId xmlns:a16="http://schemas.microsoft.com/office/drawing/2014/main" id="{A1BCB024-DB30-0D45-998A-459DEFBE60DB}"/>
              </a:ext>
            </a:extLst>
          </p:cNvPr>
          <p:cNvPicPr/>
          <p:nvPr/>
        </p:nvPicPr>
        <p:blipFill>
          <a:blip r:embed="rId3">
            <a:extLst>
              <a:ext uri="{28A0092B-C50C-407E-A947-70E740481C1C}">
                <a14:useLocalDpi xmlns:a14="http://schemas.microsoft.com/office/drawing/2010/main" val="0"/>
              </a:ext>
            </a:extLst>
          </a:blip>
          <a:stretch>
            <a:fillRect/>
          </a:stretch>
        </p:blipFill>
        <p:spPr>
          <a:xfrm>
            <a:off x="5315670" y="2950528"/>
            <a:ext cx="3958331" cy="3321021"/>
          </a:xfrm>
          <a:prstGeom prst="rect">
            <a:avLst/>
          </a:prstGeom>
        </p:spPr>
      </p:pic>
    </p:spTree>
    <p:extLst>
      <p:ext uri="{BB962C8B-B14F-4D97-AF65-F5344CB8AC3E}">
        <p14:creationId xmlns:p14="http://schemas.microsoft.com/office/powerpoint/2010/main" val="1186526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2492-DD0E-3347-BCFB-F566AFC7E55D}"/>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B89CCDCF-03CE-D64A-A893-68EFB9786533}"/>
              </a:ext>
            </a:extLst>
          </p:cNvPr>
          <p:cNvSpPr>
            <a:spLocks noGrp="1"/>
          </p:cNvSpPr>
          <p:nvPr>
            <p:ph idx="1"/>
          </p:nvPr>
        </p:nvSpPr>
        <p:spPr/>
        <p:txBody>
          <a:bodyPr/>
          <a:lstStyle/>
          <a:p>
            <a:r>
              <a:rPr lang="en-US" b="1" dirty="0"/>
              <a:t>WORLD BANK-COMMITTEE OF 300   </a:t>
            </a:r>
          </a:p>
          <a:p>
            <a:endParaRPr lang="en-US" dirty="0"/>
          </a:p>
        </p:txBody>
      </p:sp>
      <p:pic>
        <p:nvPicPr>
          <p:cNvPr id="4" name="Picture 963547370" descr="January 2017 – Neil Keenan – Group K, Ltd.">
            <a:extLst>
              <a:ext uri="{FF2B5EF4-FFF2-40B4-BE49-F238E27FC236}">
                <a16:creationId xmlns:a16="http://schemas.microsoft.com/office/drawing/2014/main" id="{EFD5E610-F651-C444-A81E-4CA1D977DFF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975668" y="1802304"/>
            <a:ext cx="4929808" cy="505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494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2204-9909-CB4E-A29A-29000C809849}"/>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56B6C642-900C-BF45-BD92-5955ACD98DDF}"/>
              </a:ext>
            </a:extLst>
          </p:cNvPr>
          <p:cNvSpPr>
            <a:spLocks noGrp="1"/>
          </p:cNvSpPr>
          <p:nvPr>
            <p:ph idx="1"/>
          </p:nvPr>
        </p:nvSpPr>
        <p:spPr/>
        <p:txBody>
          <a:bodyPr/>
          <a:lstStyle/>
          <a:p>
            <a:r>
              <a:rPr lang="en-US" sz="2000" b="1" dirty="0"/>
              <a:t>The Disguised Airport Escape From Jakarta to Europe</a:t>
            </a:r>
          </a:p>
          <a:p>
            <a:r>
              <a:rPr lang="en-US" b="1" i="1" dirty="0"/>
              <a:t>“Like watching a video game only with life and death stakes,”</a:t>
            </a:r>
            <a:r>
              <a:rPr lang="en-US" b="1" dirty="0"/>
              <a:t> Neil.</a:t>
            </a:r>
          </a:p>
          <a:p>
            <a:endParaRPr lang="en-US" b="1" dirty="0"/>
          </a:p>
          <a:p>
            <a:endParaRPr lang="en-US" dirty="0"/>
          </a:p>
        </p:txBody>
      </p:sp>
      <p:pic>
        <p:nvPicPr>
          <p:cNvPr id="4" name="Picture 2" descr="Fedora Sunglasses Stock Illustrations – 118 Fedora Sunglasses Stock  Illustrations, Vectors &amp; Clipart - Dreamstime">
            <a:extLst>
              <a:ext uri="{FF2B5EF4-FFF2-40B4-BE49-F238E27FC236}">
                <a16:creationId xmlns:a16="http://schemas.microsoft.com/office/drawing/2014/main" id="{1634AE64-3A6F-AA4B-A92A-F667CF8E3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571" y="3115464"/>
            <a:ext cx="4797287" cy="3880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040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BFFFE-53E1-3546-BB94-DD18E34A352B}"/>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A7533BC3-41E8-E445-9D7C-8DCB94A686D0}"/>
              </a:ext>
            </a:extLst>
          </p:cNvPr>
          <p:cNvSpPr>
            <a:spLocks noGrp="1"/>
          </p:cNvSpPr>
          <p:nvPr>
            <p:ph idx="1"/>
          </p:nvPr>
        </p:nvSpPr>
        <p:spPr/>
        <p:txBody>
          <a:bodyPr/>
          <a:lstStyle/>
          <a:p>
            <a:r>
              <a:rPr lang="en-US" dirty="0"/>
              <a:t>Cabal Poison Attempt: </a:t>
            </a:r>
            <a:r>
              <a:rPr lang="en-US" i="1" dirty="0"/>
              <a:t>“We almost got Keenan</a:t>
            </a:r>
            <a:r>
              <a:rPr lang="en-US" dirty="0"/>
              <a:t>,” George Soros</a:t>
            </a:r>
          </a:p>
          <a:p>
            <a:endParaRPr lang="en-US" dirty="0"/>
          </a:p>
        </p:txBody>
      </p:sp>
      <p:pic>
        <p:nvPicPr>
          <p:cNvPr id="4" name="Picture 2" descr="George Soros">
            <a:extLst>
              <a:ext uri="{FF2B5EF4-FFF2-40B4-BE49-F238E27FC236}">
                <a16:creationId xmlns:a16="http://schemas.microsoft.com/office/drawing/2014/main" id="{DB5E9786-62FB-E24B-AB0C-A78F02C5F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187" y="2865481"/>
            <a:ext cx="3681621" cy="35504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mazon.com: Arsenic Poison Bottle Necklace with Real Moving Liquid Inside -  Shimmer Swirl Amber Colored Magic Potion Charm - Mini Vial Pendant: Handmade">
            <a:extLst>
              <a:ext uri="{FF2B5EF4-FFF2-40B4-BE49-F238E27FC236}">
                <a16:creationId xmlns:a16="http://schemas.microsoft.com/office/drawing/2014/main" id="{4465ECA3-CFE9-A241-A37E-807D3DF21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004" y="2865481"/>
            <a:ext cx="3482802" cy="3550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662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9B144-6969-9E45-86ED-11F1E4B2E882}"/>
              </a:ext>
            </a:extLst>
          </p:cNvPr>
          <p:cNvSpPr>
            <a:spLocks noGrp="1"/>
          </p:cNvSpPr>
          <p:nvPr>
            <p:ph type="title"/>
          </p:nvPr>
        </p:nvSpPr>
        <p:spPr/>
        <p:txBody>
          <a:bodyPr>
            <a:normAutofit fontScale="90000"/>
          </a:bodyPr>
          <a:lstStyle/>
          <a:p>
            <a:r>
              <a:rPr lang="en-US" dirty="0"/>
              <a:t>AMANAH’S ODYSSEY II | THE SUPREME ORDEAL: NEIL KEENAN UPDATE 2013</a:t>
            </a:r>
          </a:p>
        </p:txBody>
      </p:sp>
      <p:pic>
        <p:nvPicPr>
          <p:cNvPr id="4" name="image178.jpg">
            <a:extLst>
              <a:ext uri="{FF2B5EF4-FFF2-40B4-BE49-F238E27FC236}">
                <a16:creationId xmlns:a16="http://schemas.microsoft.com/office/drawing/2014/main" id="{DFC1596C-4797-CB47-87EF-7B17D27E6408}"/>
              </a:ext>
            </a:extLst>
          </p:cNvPr>
          <p:cNvPicPr>
            <a:picLocks noGrp="1"/>
          </p:cNvPicPr>
          <p:nvPr>
            <p:ph idx="1"/>
          </p:nvPr>
        </p:nvPicPr>
        <p:blipFill>
          <a:blip r:embed="rId2"/>
          <a:srcRect/>
          <a:stretch>
            <a:fillRect/>
          </a:stretch>
        </p:blipFill>
        <p:spPr>
          <a:xfrm>
            <a:off x="3632807" y="2160588"/>
            <a:ext cx="2686424" cy="3881437"/>
          </a:xfrm>
          <a:prstGeom prst="rect">
            <a:avLst/>
          </a:prstGeom>
          <a:ln/>
        </p:spPr>
      </p:pic>
    </p:spTree>
    <p:extLst>
      <p:ext uri="{BB962C8B-B14F-4D97-AF65-F5344CB8AC3E}">
        <p14:creationId xmlns:p14="http://schemas.microsoft.com/office/powerpoint/2010/main" val="1197487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343A-7ECF-5347-B5BE-30A5F2FADD5C}"/>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E9C44938-A974-FC45-939D-6853257D0B95}"/>
              </a:ext>
            </a:extLst>
          </p:cNvPr>
          <p:cNvSpPr>
            <a:spLocks noGrp="1"/>
          </p:cNvSpPr>
          <p:nvPr>
            <p:ph idx="1"/>
          </p:nvPr>
        </p:nvSpPr>
        <p:spPr/>
        <p:txBody>
          <a:bodyPr/>
          <a:lstStyle/>
          <a:p>
            <a:r>
              <a:rPr lang="en-US" dirty="0"/>
              <a:t>Cabal’s numerous attempted poisonings causing Neil Keenan’s serious health issues over years as noticed on right forearm</a:t>
            </a:r>
          </a:p>
          <a:p>
            <a:endParaRPr lang="en-US" dirty="0"/>
          </a:p>
        </p:txBody>
      </p:sp>
      <p:pic>
        <p:nvPicPr>
          <p:cNvPr id="4" name="Content Placeholder 4">
            <a:extLst>
              <a:ext uri="{FF2B5EF4-FFF2-40B4-BE49-F238E27FC236}">
                <a16:creationId xmlns:a16="http://schemas.microsoft.com/office/drawing/2014/main" id="{C3B3918D-008A-3647-A40B-2ED074171E0A}"/>
              </a:ext>
            </a:extLst>
          </p:cNvPr>
          <p:cNvPicPr>
            <a:picLocks noChangeAspect="1"/>
          </p:cNvPicPr>
          <p:nvPr/>
        </p:nvPicPr>
        <p:blipFill rotWithShape="1">
          <a:blip r:embed="rId2"/>
          <a:srcRect l="28448" t="8091" r="28323" b="8200"/>
          <a:stretch/>
        </p:blipFill>
        <p:spPr>
          <a:xfrm>
            <a:off x="3685308" y="2878667"/>
            <a:ext cx="3342025" cy="3880772"/>
          </a:xfrm>
          <a:prstGeom prst="rect">
            <a:avLst/>
          </a:prstGeom>
        </p:spPr>
      </p:pic>
    </p:spTree>
    <p:extLst>
      <p:ext uri="{BB962C8B-B14F-4D97-AF65-F5344CB8AC3E}">
        <p14:creationId xmlns:p14="http://schemas.microsoft.com/office/powerpoint/2010/main" val="999771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4FF8-F8E0-8246-A561-D101886E6953}"/>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D3F495FE-67C5-BD47-BBD8-AA1208E4B7C7}"/>
              </a:ext>
            </a:extLst>
          </p:cNvPr>
          <p:cNvSpPr>
            <a:spLocks noGrp="1"/>
          </p:cNvSpPr>
          <p:nvPr>
            <p:ph idx="1"/>
          </p:nvPr>
        </p:nvSpPr>
        <p:spPr/>
        <p:txBody>
          <a:bodyPr/>
          <a:lstStyle/>
          <a:p>
            <a:r>
              <a:rPr lang="en-US" dirty="0"/>
              <a:t>Keenan and Dragon Family Deters Cabal Soros, Rothschild. Biden and Emperor of Japan Ploys to Gold Grab from GCA Bunkers in Indonesia and South Korea</a:t>
            </a:r>
          </a:p>
          <a:p>
            <a:endParaRPr lang="en-US" dirty="0"/>
          </a:p>
        </p:txBody>
      </p:sp>
      <p:pic>
        <p:nvPicPr>
          <p:cNvPr id="4" name="Picture 2" descr="Image result for Soros Emperor of Japan Image">
            <a:extLst>
              <a:ext uri="{FF2B5EF4-FFF2-40B4-BE49-F238E27FC236}">
                <a16:creationId xmlns:a16="http://schemas.microsoft.com/office/drawing/2014/main" id="{1785E51E-B872-B04A-943B-68DD5F4DF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0" y="3126883"/>
            <a:ext cx="3730644" cy="33016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Soros Emperor of Japan Image">
            <a:extLst>
              <a:ext uri="{FF2B5EF4-FFF2-40B4-BE49-F238E27FC236}">
                <a16:creationId xmlns:a16="http://schemas.microsoft.com/office/drawing/2014/main" id="{03BC9994-CA6C-F04C-AA6B-DE0CA6639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482" y="3126883"/>
            <a:ext cx="3874154" cy="33016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Rothschild Image">
            <a:extLst>
              <a:ext uri="{FF2B5EF4-FFF2-40B4-BE49-F238E27FC236}">
                <a16:creationId xmlns:a16="http://schemas.microsoft.com/office/drawing/2014/main" id="{CA43787D-60D6-9745-A89D-AF9EAC1EF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8764" y="3113981"/>
            <a:ext cx="3730644" cy="3327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402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605C-0699-0E44-8D39-E91FEDFCFB3A}"/>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111AA353-6CFE-D04A-A9A2-2EC7A01BD182}"/>
              </a:ext>
            </a:extLst>
          </p:cNvPr>
          <p:cNvSpPr>
            <a:spLocks noGrp="1"/>
          </p:cNvSpPr>
          <p:nvPr>
            <p:ph idx="1"/>
          </p:nvPr>
        </p:nvSpPr>
        <p:spPr/>
        <p:txBody>
          <a:bodyPr/>
          <a:lstStyle/>
          <a:p>
            <a:r>
              <a:rPr lang="en-US" b="1" dirty="0"/>
              <a:t>In the spirit of “Out with the Old and in with the New”, it is time to “settle up”- AND “Clean out the Clutter.”</a:t>
            </a:r>
          </a:p>
          <a:p>
            <a:r>
              <a:rPr lang="en-US" b="1" dirty="0"/>
              <a:t>You bad boys (Barrack Obama, Joe Biden and Tony Abbott) who want to steal the GOLD – we’re ready for you. Come try and get it!</a:t>
            </a:r>
          </a:p>
          <a:p>
            <a:endParaRPr lang="en-US" dirty="0"/>
          </a:p>
        </p:txBody>
      </p:sp>
      <p:pic>
        <p:nvPicPr>
          <p:cNvPr id="4" name="Picture 963547373" descr="Former top Obama adviser says Tony Abbott didn't 'really know what he was  talking about'">
            <a:extLst>
              <a:ext uri="{FF2B5EF4-FFF2-40B4-BE49-F238E27FC236}">
                <a16:creationId xmlns:a16="http://schemas.microsoft.com/office/drawing/2014/main" id="{53C79152-F107-8A48-BC6F-66E3A81E913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77334" y="3617844"/>
            <a:ext cx="5247861" cy="3385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63547374" descr="Masonic Lodge P2 - Posts | Facebook">
            <a:extLst>
              <a:ext uri="{FF2B5EF4-FFF2-40B4-BE49-F238E27FC236}">
                <a16:creationId xmlns:a16="http://schemas.microsoft.com/office/drawing/2014/main" id="{2321A327-CB0D-3D42-BCAE-41B6E495838D}"/>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374296" y="3617844"/>
            <a:ext cx="3790122" cy="3385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340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97C7-7904-A74E-B138-F3518FE745B1}"/>
              </a:ext>
            </a:extLst>
          </p:cNvPr>
          <p:cNvSpPr>
            <a:spLocks noGrp="1"/>
          </p:cNvSpPr>
          <p:nvPr>
            <p:ph type="title"/>
          </p:nvPr>
        </p:nvSpPr>
        <p:spPr/>
        <p:txBody>
          <a:bodyPr/>
          <a:lstStyle/>
          <a:p>
            <a:r>
              <a:rPr lang="en-US" dirty="0"/>
              <a:t>AMANAH’S ODYSSEY II|THE SUPREME ORDEAL: NEIL KEENAN UPDATE 2014</a:t>
            </a:r>
          </a:p>
        </p:txBody>
      </p:sp>
      <p:pic>
        <p:nvPicPr>
          <p:cNvPr id="4" name="image178.jpg">
            <a:extLst>
              <a:ext uri="{FF2B5EF4-FFF2-40B4-BE49-F238E27FC236}">
                <a16:creationId xmlns:a16="http://schemas.microsoft.com/office/drawing/2014/main" id="{E4738B0C-BB22-1640-B8EE-FE984F2450E2}"/>
              </a:ext>
            </a:extLst>
          </p:cNvPr>
          <p:cNvPicPr>
            <a:picLocks noGrp="1"/>
          </p:cNvPicPr>
          <p:nvPr>
            <p:ph idx="1"/>
          </p:nvPr>
        </p:nvPicPr>
        <p:blipFill>
          <a:blip r:embed="rId2"/>
          <a:srcRect/>
          <a:stretch>
            <a:fillRect/>
          </a:stretch>
        </p:blipFill>
        <p:spPr>
          <a:xfrm>
            <a:off x="3632807" y="2160588"/>
            <a:ext cx="2686424" cy="3881437"/>
          </a:xfrm>
          <a:prstGeom prst="rect">
            <a:avLst/>
          </a:prstGeom>
          <a:ln/>
        </p:spPr>
      </p:pic>
    </p:spTree>
    <p:extLst>
      <p:ext uri="{BB962C8B-B14F-4D97-AF65-F5344CB8AC3E}">
        <p14:creationId xmlns:p14="http://schemas.microsoft.com/office/powerpoint/2010/main" val="2511520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CD9B-1BB5-D84A-9960-F925AB8A6DB1}"/>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B3221954-6C90-F245-B3E0-6BACCEC58786}"/>
              </a:ext>
            </a:extLst>
          </p:cNvPr>
          <p:cNvSpPr>
            <a:spLocks noGrp="1"/>
          </p:cNvSpPr>
          <p:nvPr>
            <p:ph idx="1"/>
          </p:nvPr>
        </p:nvSpPr>
        <p:spPr/>
        <p:txBody>
          <a:bodyPr/>
          <a:lstStyle/>
          <a:p>
            <a:r>
              <a:rPr lang="en-US" b="1" dirty="0"/>
              <a:t>Germany stole over 17,000 tons of American gold in the 1930s, and now demands an additional 300 tons today. </a:t>
            </a:r>
          </a:p>
          <a:p>
            <a:r>
              <a:rPr lang="en-US" b="1" dirty="0"/>
              <a:t>Neil stands up to say, “Enough!”  </a:t>
            </a:r>
          </a:p>
          <a:p>
            <a:endParaRPr lang="en-US" dirty="0"/>
          </a:p>
        </p:txBody>
      </p:sp>
      <p:pic>
        <p:nvPicPr>
          <p:cNvPr id="4" name="Picture 963547375" descr="Germany Repartriated 216 Metric Tons of Gold in 2016 | Gold bullion bars,  Gold reserve, Gold">
            <a:extLst>
              <a:ext uri="{FF2B5EF4-FFF2-40B4-BE49-F238E27FC236}">
                <a16:creationId xmlns:a16="http://schemas.microsoft.com/office/drawing/2014/main" id="{EF55E739-9790-3E41-901C-D0A1C09892D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828610" y="2943794"/>
            <a:ext cx="5577692" cy="3914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367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7F430-10F9-3949-8F36-8E0E59BCD465}"/>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4B17A931-D4A6-844B-8D6B-049BDABB8EDA}"/>
              </a:ext>
            </a:extLst>
          </p:cNvPr>
          <p:cNvSpPr>
            <a:spLocks noGrp="1"/>
          </p:cNvSpPr>
          <p:nvPr>
            <p:ph idx="1"/>
          </p:nvPr>
        </p:nvSpPr>
        <p:spPr/>
        <p:txBody>
          <a:bodyPr/>
          <a:lstStyle/>
          <a:p>
            <a:r>
              <a:rPr lang="en-US" dirty="0"/>
              <a:t>Neil Keenan Acknowledges Congressman McFadden’s Battles With the Powers of Federal Reserve Board, As Well As Relates To His Assassination Attempts </a:t>
            </a:r>
          </a:p>
          <a:p>
            <a:endParaRPr lang="en-US" dirty="0"/>
          </a:p>
        </p:txBody>
      </p:sp>
      <p:pic>
        <p:nvPicPr>
          <p:cNvPr id="4" name="Picture 3">
            <a:extLst>
              <a:ext uri="{FF2B5EF4-FFF2-40B4-BE49-F238E27FC236}">
                <a16:creationId xmlns:a16="http://schemas.microsoft.com/office/drawing/2014/main" id="{FFE838F0-9E90-7A49-ADEB-7FE61AC4170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74619" y="2895600"/>
            <a:ext cx="7426036" cy="3290455"/>
          </a:xfrm>
          <a:prstGeom prst="rect">
            <a:avLst/>
          </a:prstGeom>
          <a:noFill/>
          <a:ln>
            <a:noFill/>
          </a:ln>
        </p:spPr>
      </p:pic>
    </p:spTree>
    <p:extLst>
      <p:ext uri="{BB962C8B-B14F-4D97-AF65-F5344CB8AC3E}">
        <p14:creationId xmlns:p14="http://schemas.microsoft.com/office/powerpoint/2010/main" val="1830193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F586D-E815-3B4B-A87A-2C2A87445140}"/>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6E10C039-5D11-3B40-A14C-94459073E000}"/>
              </a:ext>
            </a:extLst>
          </p:cNvPr>
          <p:cNvSpPr>
            <a:spLocks noGrp="1"/>
          </p:cNvSpPr>
          <p:nvPr>
            <p:ph idx="1"/>
          </p:nvPr>
        </p:nvSpPr>
        <p:spPr/>
        <p:txBody>
          <a:bodyPr/>
          <a:lstStyle/>
          <a:p>
            <a:r>
              <a:rPr lang="en-US" b="1" dirty="0"/>
              <a:t>END THE FED </a:t>
            </a:r>
          </a:p>
          <a:p>
            <a:endParaRPr lang="en-US" dirty="0"/>
          </a:p>
        </p:txBody>
      </p:sp>
      <p:pic>
        <p:nvPicPr>
          <p:cNvPr id="4" name="Picture 536" descr="Louis T. McFadden | Ha! Tea 'n' Danger">
            <a:extLst>
              <a:ext uri="{FF2B5EF4-FFF2-40B4-BE49-F238E27FC236}">
                <a16:creationId xmlns:a16="http://schemas.microsoft.com/office/drawing/2014/main" id="{69BCADF7-A95C-F342-A124-E47BEC0F6E1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65563" y="2636981"/>
            <a:ext cx="6165273" cy="388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768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1E864-2AE0-AD44-8AC8-E0F9CE8D2CB5}"/>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3749634B-B420-BE46-8B88-8D363284DAC4}"/>
              </a:ext>
            </a:extLst>
          </p:cNvPr>
          <p:cNvSpPr>
            <a:spLocks noGrp="1"/>
          </p:cNvSpPr>
          <p:nvPr>
            <p:ph idx="1"/>
          </p:nvPr>
        </p:nvSpPr>
        <p:spPr/>
        <p:txBody>
          <a:bodyPr/>
          <a:lstStyle/>
          <a:p>
            <a:r>
              <a:rPr lang="en-US" b="1" dirty="0"/>
              <a:t>EXPOSES THE CORRUPT IRS: Philippine and Puerto Rico Trusts: 1953 The Bureau of Internal Revenue (BIR) Becomes Internal Revenue Service (IRS) by U.S. Treasury Order 150-06 </a:t>
            </a:r>
          </a:p>
          <a:p>
            <a:endParaRPr lang="en-US" dirty="0"/>
          </a:p>
        </p:txBody>
      </p:sp>
      <p:pic>
        <p:nvPicPr>
          <p:cNvPr id="4" name="Picture 2" descr="IRS gives new payroll tax breaks under CARE Act - DHH International">
            <a:extLst>
              <a:ext uri="{FF2B5EF4-FFF2-40B4-BE49-F238E27FC236}">
                <a16:creationId xmlns:a16="http://schemas.microsoft.com/office/drawing/2014/main" id="{CD2A1790-2640-CD49-A655-16144B047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998" y="3158463"/>
            <a:ext cx="5062330" cy="3450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884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B4AB-5280-5E4B-91B8-2E2F7EEEE853}"/>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5ACF031C-4EF4-6A42-9351-0DCC2228169C}"/>
              </a:ext>
            </a:extLst>
          </p:cNvPr>
          <p:cNvSpPr>
            <a:spLocks noGrp="1"/>
          </p:cNvSpPr>
          <p:nvPr>
            <p:ph idx="1"/>
          </p:nvPr>
        </p:nvSpPr>
        <p:spPr/>
        <p:txBody>
          <a:bodyPr/>
          <a:lstStyle/>
          <a:p>
            <a:r>
              <a:rPr lang="en-US" dirty="0"/>
              <a:t>Neil Keenan Exposes the Cabal’s Corrupt Funneling of the International Monetary Fund With the  Federal Reserve Giving Funds to International Banks. </a:t>
            </a:r>
          </a:p>
          <a:p>
            <a:endParaRPr lang="en-US" dirty="0"/>
          </a:p>
        </p:txBody>
      </p:sp>
      <p:pic>
        <p:nvPicPr>
          <p:cNvPr id="4" name="Picture 2" descr="Image result for imf images">
            <a:extLst>
              <a:ext uri="{FF2B5EF4-FFF2-40B4-BE49-F238E27FC236}">
                <a16:creationId xmlns:a16="http://schemas.microsoft.com/office/drawing/2014/main" id="{3D92107C-7DB3-B04E-83A9-43962FEEF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668" y="3152081"/>
            <a:ext cx="3810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Fed images">
            <a:extLst>
              <a:ext uri="{FF2B5EF4-FFF2-40B4-BE49-F238E27FC236}">
                <a16:creationId xmlns:a16="http://schemas.microsoft.com/office/drawing/2014/main" id="{7C85BD4E-FAF5-6045-90F2-826ED5236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6085" y="3266467"/>
            <a:ext cx="2857500" cy="297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598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FA20-279E-AA48-B8AC-CF6D9F765B75}"/>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64EB6529-3D71-9842-A429-7C3220F24290}"/>
              </a:ext>
            </a:extLst>
          </p:cNvPr>
          <p:cNvSpPr>
            <a:spLocks noGrp="1"/>
          </p:cNvSpPr>
          <p:nvPr>
            <p:ph idx="1"/>
          </p:nvPr>
        </p:nvSpPr>
        <p:spPr/>
        <p:txBody>
          <a:bodyPr/>
          <a:lstStyle/>
          <a:p>
            <a:r>
              <a:rPr lang="en-US" dirty="0"/>
              <a:t>South Korean President Pak also known as the coordinator of the largest attempted Gold Heist in History (250 thousand metric tons) also belonging to the Golden Dragons was shut down in July 2014 by the Neil Keenan and his team.</a:t>
            </a:r>
          </a:p>
          <a:p>
            <a:endParaRPr lang="en-US" dirty="0"/>
          </a:p>
        </p:txBody>
      </p:sp>
      <p:pic>
        <p:nvPicPr>
          <p:cNvPr id="4" name="Picture 3">
            <a:extLst>
              <a:ext uri="{FF2B5EF4-FFF2-40B4-BE49-F238E27FC236}">
                <a16:creationId xmlns:a16="http://schemas.microsoft.com/office/drawing/2014/main" id="{F9C5FB52-431F-5D4A-A325-EE9F66465A7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53491" y="3200400"/>
            <a:ext cx="6719453" cy="3560617"/>
          </a:xfrm>
          <a:prstGeom prst="rect">
            <a:avLst/>
          </a:prstGeom>
        </p:spPr>
      </p:pic>
    </p:spTree>
    <p:extLst>
      <p:ext uri="{BB962C8B-B14F-4D97-AF65-F5344CB8AC3E}">
        <p14:creationId xmlns:p14="http://schemas.microsoft.com/office/powerpoint/2010/main" val="2976590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5C5B-7051-2841-8B9C-9AE9442C6647}"/>
              </a:ext>
            </a:extLst>
          </p:cNvPr>
          <p:cNvSpPr>
            <a:spLocks noGrp="1"/>
          </p:cNvSpPr>
          <p:nvPr>
            <p:ph type="title"/>
          </p:nvPr>
        </p:nvSpPr>
        <p:spPr/>
        <p:txBody>
          <a:bodyPr>
            <a:normAutofit/>
          </a:bodyPr>
          <a:lstStyle/>
          <a:p>
            <a:r>
              <a:rPr lang="en-US" sz="3200" dirty="0"/>
              <a:t>AMANAH’S ODYSSEY II | THE SUPREME ORDEAL: NEIL KEENAN UPDATE 2013</a:t>
            </a:r>
          </a:p>
        </p:txBody>
      </p:sp>
      <p:sp>
        <p:nvSpPr>
          <p:cNvPr id="3" name="Content Placeholder 2">
            <a:extLst>
              <a:ext uri="{FF2B5EF4-FFF2-40B4-BE49-F238E27FC236}">
                <a16:creationId xmlns:a16="http://schemas.microsoft.com/office/drawing/2014/main" id="{003527AD-241A-A946-80D1-F9FC95A5B646}"/>
              </a:ext>
            </a:extLst>
          </p:cNvPr>
          <p:cNvSpPr>
            <a:spLocks noGrp="1"/>
          </p:cNvSpPr>
          <p:nvPr>
            <p:ph idx="1"/>
          </p:nvPr>
        </p:nvSpPr>
        <p:spPr/>
        <p:txBody>
          <a:bodyPr/>
          <a:lstStyle/>
          <a:p>
            <a:r>
              <a:rPr lang="en-US" dirty="0"/>
              <a:t>AMANAH’S PLAYLIST SONG  </a:t>
            </a:r>
            <a:r>
              <a:rPr lang="en-US" sz="2000" dirty="0"/>
              <a:t>  </a:t>
            </a:r>
            <a:r>
              <a:rPr lang="en-US" sz="2000" u="sng" dirty="0">
                <a:hlinkClick r:id="rId2"/>
              </a:rPr>
              <a:t>May the Road Rise Up To Meet You - Irish Blessing Song</a:t>
            </a:r>
            <a:r>
              <a:rPr lang="en-US" sz="2000" u="sng" dirty="0"/>
              <a:t>   </a:t>
            </a:r>
            <a:endParaRPr lang="en-US" sz="2000" dirty="0"/>
          </a:p>
        </p:txBody>
      </p:sp>
      <p:pic>
        <p:nvPicPr>
          <p:cNvPr id="4" name="Picture 1" descr="April | 2013 | American National Militia">
            <a:extLst>
              <a:ext uri="{FF2B5EF4-FFF2-40B4-BE49-F238E27FC236}">
                <a16:creationId xmlns:a16="http://schemas.microsoft.com/office/drawing/2014/main" id="{0500BAE5-CB4B-AA4D-BB3B-209A7BEF4FB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917998" y="2680172"/>
            <a:ext cx="6449090" cy="4490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682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CFF80-F9C9-2B46-8032-C31CCED36B26}"/>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90F21A7D-6A87-2646-9C48-0C1BF365816E}"/>
              </a:ext>
            </a:extLst>
          </p:cNvPr>
          <p:cNvSpPr>
            <a:spLocks noGrp="1"/>
          </p:cNvSpPr>
          <p:nvPr>
            <p:ph idx="1"/>
          </p:nvPr>
        </p:nvSpPr>
        <p:spPr/>
        <p:txBody>
          <a:bodyPr/>
          <a:lstStyle/>
          <a:p>
            <a:r>
              <a:rPr lang="en-US" b="1" dirty="0"/>
              <a:t>American Involvement in National and Global Wars </a:t>
            </a:r>
            <a:endParaRPr lang="en-US" dirty="0"/>
          </a:p>
          <a:p>
            <a:r>
              <a:rPr lang="en-US" dirty="0"/>
              <a:t>1776 American Revolution to 2021 Hybrid WWIV</a:t>
            </a:r>
          </a:p>
          <a:p>
            <a:endParaRPr lang="en-US" dirty="0"/>
          </a:p>
        </p:txBody>
      </p:sp>
      <p:pic>
        <p:nvPicPr>
          <p:cNvPr id="4" name="Picture 2" descr="Revolutionary War - Timeline, Facts &amp; Battles - HISTORY">
            <a:extLst>
              <a:ext uri="{FF2B5EF4-FFF2-40B4-BE49-F238E27FC236}">
                <a16:creationId xmlns:a16="http://schemas.microsoft.com/office/drawing/2014/main" id="{51C90943-ADDC-F540-9A1E-677A6581D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409" y="3179110"/>
            <a:ext cx="4250259" cy="3362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ost of war: The 13 most expensive campaigns in U.S. history">
            <a:extLst>
              <a:ext uri="{FF2B5EF4-FFF2-40B4-BE49-F238E27FC236}">
                <a16:creationId xmlns:a16="http://schemas.microsoft.com/office/drawing/2014/main" id="{D56C7C43-9731-2E4E-A14A-95D0F0506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996" y="3179109"/>
            <a:ext cx="4250260" cy="336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20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31115-32C8-2B41-ADF2-07D1B4766BED}"/>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015A7055-B1C3-9C4B-8891-310B21F70126}"/>
              </a:ext>
            </a:extLst>
          </p:cNvPr>
          <p:cNvSpPr>
            <a:spLocks noGrp="1"/>
          </p:cNvSpPr>
          <p:nvPr>
            <p:ph idx="1"/>
          </p:nvPr>
        </p:nvSpPr>
        <p:spPr/>
        <p:txBody>
          <a:bodyPr/>
          <a:lstStyle/>
          <a:p>
            <a:r>
              <a:rPr lang="en-US" b="1" dirty="0"/>
              <a:t>President John F Kennedy “Secret Societies” Speech</a:t>
            </a:r>
          </a:p>
          <a:p>
            <a:endParaRPr lang="en-US" dirty="0"/>
          </a:p>
        </p:txBody>
      </p:sp>
      <p:pic>
        <p:nvPicPr>
          <p:cNvPr id="4" name="Picture 3">
            <a:extLst>
              <a:ext uri="{FF2B5EF4-FFF2-40B4-BE49-F238E27FC236}">
                <a16:creationId xmlns:a16="http://schemas.microsoft.com/office/drawing/2014/main" id="{492F2E69-574D-4C42-B614-39271E3AAA7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61407" y="2757658"/>
            <a:ext cx="6228522" cy="3880772"/>
          </a:xfrm>
          <a:prstGeom prst="rect">
            <a:avLst/>
          </a:prstGeom>
          <a:noFill/>
          <a:ln>
            <a:noFill/>
          </a:ln>
        </p:spPr>
      </p:pic>
    </p:spTree>
    <p:extLst>
      <p:ext uri="{BB962C8B-B14F-4D97-AF65-F5344CB8AC3E}">
        <p14:creationId xmlns:p14="http://schemas.microsoft.com/office/powerpoint/2010/main" val="824271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8CDBE-D4C5-C74D-A041-D5E55DA28A86}"/>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C21006CD-B198-FB49-995C-87BDBCE46910}"/>
              </a:ext>
            </a:extLst>
          </p:cNvPr>
          <p:cNvSpPr>
            <a:spLocks noGrp="1"/>
          </p:cNvSpPr>
          <p:nvPr>
            <p:ph idx="1"/>
          </p:nvPr>
        </p:nvSpPr>
        <p:spPr/>
        <p:txBody>
          <a:bodyPr/>
          <a:lstStyle/>
          <a:p>
            <a:r>
              <a:rPr lang="en-US" sz="2000" b="1" dirty="0"/>
              <a:t>Globalists New World Order GCA Assets ‘Fire Sale’</a:t>
            </a:r>
          </a:p>
          <a:p>
            <a:r>
              <a:rPr lang="en-US" b="1" dirty="0"/>
              <a:t>THE STATES ARE IN OPEN REVOLUTION AGAINST FEDERAL TYRANNY!  </a:t>
            </a:r>
            <a:endParaRPr lang="en-US" dirty="0"/>
          </a:p>
        </p:txBody>
      </p:sp>
      <p:pic>
        <p:nvPicPr>
          <p:cNvPr id="4" name="Picture 18" descr="US fire sale">
            <a:extLst>
              <a:ext uri="{FF2B5EF4-FFF2-40B4-BE49-F238E27FC236}">
                <a16:creationId xmlns:a16="http://schemas.microsoft.com/office/drawing/2014/main" id="{3D30ECC6-2DED-884A-828B-A28D578E314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14380" y="2977227"/>
            <a:ext cx="6997147" cy="3880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98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6895E-001E-A344-9B3E-46F46DCA0992}"/>
              </a:ext>
            </a:extLst>
          </p:cNvPr>
          <p:cNvSpPr>
            <a:spLocks noGrp="1"/>
          </p:cNvSpPr>
          <p:nvPr>
            <p:ph type="title"/>
          </p:nvPr>
        </p:nvSpPr>
        <p:spPr/>
        <p:txBody>
          <a:bodyPr/>
          <a:lstStyle/>
          <a:p>
            <a:r>
              <a:rPr lang="en-US" dirty="0"/>
              <a:t>AMANAH’S ODYSSEY II|THE SUPREME ORDEAL: NEIL KEENAN UPDATE 2014</a:t>
            </a:r>
          </a:p>
        </p:txBody>
      </p:sp>
      <p:pic>
        <p:nvPicPr>
          <p:cNvPr id="4" name="Picture 4">
            <a:extLst>
              <a:ext uri="{FF2B5EF4-FFF2-40B4-BE49-F238E27FC236}">
                <a16:creationId xmlns:a16="http://schemas.microsoft.com/office/drawing/2014/main" id="{67E902EA-2B13-E540-A5BE-B6046719C735}"/>
              </a:ext>
            </a:extLst>
          </p:cNvPr>
          <p:cNvPicPr>
            <a:picLocks noGrp="1" noChangeAspect="1" noChangeArrowheads="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3144982" y="1930400"/>
            <a:ext cx="4267200" cy="494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538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C6E56-027E-2848-8413-E16274AA32F4}"/>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BFBCE6BE-6BED-C546-8275-3C65F09E5BCB}"/>
              </a:ext>
            </a:extLst>
          </p:cNvPr>
          <p:cNvSpPr>
            <a:spLocks noGrp="1"/>
          </p:cNvSpPr>
          <p:nvPr>
            <p:ph idx="1"/>
          </p:nvPr>
        </p:nvSpPr>
        <p:spPr/>
        <p:txBody>
          <a:bodyPr/>
          <a:lstStyle/>
          <a:p>
            <a:r>
              <a:rPr lang="en-US" b="1" dirty="0"/>
              <a:t>John Kerry’s Desperate Asian Antics and Ultimate Threat To Cause Indonesian Natural Disasters </a:t>
            </a:r>
          </a:p>
          <a:p>
            <a:endParaRPr lang="en-US" dirty="0"/>
          </a:p>
        </p:txBody>
      </p:sp>
      <p:pic>
        <p:nvPicPr>
          <p:cNvPr id="4" name="Picture 2" descr="John Kerry's black eyes, broken nose at White House (photo) — updated with  more gory details - The Washington Post">
            <a:extLst>
              <a:ext uri="{FF2B5EF4-FFF2-40B4-BE49-F238E27FC236}">
                <a16:creationId xmlns:a16="http://schemas.microsoft.com/office/drawing/2014/main" id="{DA28A2DE-54CC-C544-A97C-9719D57B2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741" y="2568216"/>
            <a:ext cx="4596586" cy="4081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1894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3F94D-A217-3742-A497-692451CC03B0}"/>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043E0322-A36C-B144-9259-24E64F598258}"/>
              </a:ext>
            </a:extLst>
          </p:cNvPr>
          <p:cNvSpPr>
            <a:spLocks noGrp="1"/>
          </p:cNvSpPr>
          <p:nvPr>
            <p:ph idx="1"/>
          </p:nvPr>
        </p:nvSpPr>
        <p:spPr/>
        <p:txBody>
          <a:bodyPr/>
          <a:lstStyle/>
          <a:p>
            <a:r>
              <a:rPr lang="en-US" b="1" dirty="0"/>
              <a:t>Group K Sounds the Alarm of Cabal’s Agenda PLAN 1 | GMO POISIONING</a:t>
            </a:r>
            <a:r>
              <a:rPr lang="en-US" dirty="0"/>
              <a:t> </a:t>
            </a:r>
          </a:p>
          <a:p>
            <a:r>
              <a:rPr lang="en-US" i="1" dirty="0"/>
              <a:t>“He who controls the food supply, controls the people.”</a:t>
            </a:r>
            <a:r>
              <a:rPr lang="en-US" dirty="0"/>
              <a:t>  Henry Kissinger. </a:t>
            </a:r>
          </a:p>
          <a:p>
            <a:pPr marL="0" indent="0">
              <a:buNone/>
            </a:pPr>
            <a:r>
              <a:rPr lang="en-US" dirty="0"/>
              <a:t> </a:t>
            </a:r>
          </a:p>
        </p:txBody>
      </p:sp>
      <p:pic>
        <p:nvPicPr>
          <p:cNvPr id="4" name="Picture 3" descr="Apple-GMO">
            <a:hlinkClick r:id="rId2"/>
            <a:extLst>
              <a:ext uri="{FF2B5EF4-FFF2-40B4-BE49-F238E27FC236}">
                <a16:creationId xmlns:a16="http://schemas.microsoft.com/office/drawing/2014/main" id="{57F445C9-DEEE-AB48-9628-95E9BFE51F40}"/>
              </a:ext>
            </a:extLst>
          </p:cNvPr>
          <p:cNvPicPr/>
          <p:nvPr/>
        </p:nvPicPr>
        <p:blipFill>
          <a:blip r:embed="rId3">
            <a:extLst>
              <a:ext uri="{28A0092B-C50C-407E-A947-70E740481C1C}">
                <a14:useLocalDpi xmlns:a14="http://schemas.microsoft.com/office/drawing/2010/main" val="0"/>
              </a:ext>
            </a:extLst>
          </a:blip>
          <a:stretch>
            <a:fillRect/>
          </a:stretch>
        </p:blipFill>
        <p:spPr>
          <a:xfrm>
            <a:off x="3172691" y="3047999"/>
            <a:ext cx="4225637" cy="3532910"/>
          </a:xfrm>
          <a:prstGeom prst="rect">
            <a:avLst/>
          </a:prstGeom>
        </p:spPr>
      </p:pic>
    </p:spTree>
    <p:extLst>
      <p:ext uri="{BB962C8B-B14F-4D97-AF65-F5344CB8AC3E}">
        <p14:creationId xmlns:p14="http://schemas.microsoft.com/office/powerpoint/2010/main" val="3809142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CE74A-17AA-744B-BBB4-2B978D8B6AF0}"/>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C5FFABA2-8283-524B-9E8D-FDF1A236AE64}"/>
              </a:ext>
            </a:extLst>
          </p:cNvPr>
          <p:cNvSpPr>
            <a:spLocks noGrp="1"/>
          </p:cNvSpPr>
          <p:nvPr>
            <p:ph idx="1"/>
          </p:nvPr>
        </p:nvSpPr>
        <p:spPr/>
        <p:txBody>
          <a:bodyPr/>
          <a:lstStyle/>
          <a:p>
            <a:r>
              <a:rPr lang="en-US" b="1" dirty="0"/>
              <a:t>PLAN 2 | GLOBAL WATER POISONING – U.S. EPA Clean Water Act    </a:t>
            </a:r>
            <a:r>
              <a:rPr lang="en-US" dirty="0"/>
              <a:t> </a:t>
            </a:r>
            <a:endParaRPr lang="en-US" b="1" dirty="0"/>
          </a:p>
          <a:p>
            <a:endParaRPr lang="en-US" dirty="0"/>
          </a:p>
          <a:p>
            <a:endParaRPr lang="en-US" dirty="0"/>
          </a:p>
        </p:txBody>
      </p:sp>
      <p:pic>
        <p:nvPicPr>
          <p:cNvPr id="4" name="Picture 2" descr="Image result for Water Pollution Images">
            <a:extLst>
              <a:ext uri="{FF2B5EF4-FFF2-40B4-BE49-F238E27FC236}">
                <a16:creationId xmlns:a16="http://schemas.microsoft.com/office/drawing/2014/main" id="{4F613440-A5AB-6644-A92D-F6B6265F8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126" y="2819400"/>
            <a:ext cx="8977747"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22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9881F-DCBE-424B-B44B-4DC6FE1F5D63}"/>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C0BC42C5-3EAB-804C-969A-2FE22609DB75}"/>
              </a:ext>
            </a:extLst>
          </p:cNvPr>
          <p:cNvSpPr>
            <a:spLocks noGrp="1"/>
          </p:cNvSpPr>
          <p:nvPr>
            <p:ph idx="1"/>
          </p:nvPr>
        </p:nvSpPr>
        <p:spPr/>
        <p:txBody>
          <a:bodyPr/>
          <a:lstStyle/>
          <a:p>
            <a:r>
              <a:rPr lang="en-US" dirty="0"/>
              <a:t>GLOBAL ACCOUNTS UNDER BY UN SWISSINDO SHENANIGANS AND SWINDLERS CAUGHT BY VATICAN POLICE WITH $3.1 TRILLION OF COUNTERFEIT BONDS. </a:t>
            </a:r>
          </a:p>
          <a:p>
            <a:endParaRPr lang="en-US" dirty="0"/>
          </a:p>
        </p:txBody>
      </p:sp>
      <p:pic>
        <p:nvPicPr>
          <p:cNvPr id="4" name="Picture 2" descr="Image result for SwissIndo Images">
            <a:extLst>
              <a:ext uri="{FF2B5EF4-FFF2-40B4-BE49-F238E27FC236}">
                <a16:creationId xmlns:a16="http://schemas.microsoft.com/office/drawing/2014/main" id="{822DCF08-C8A6-814C-B5C4-7B1AEC5D0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34" y="2977227"/>
            <a:ext cx="8596668" cy="3880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9590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1A21A-9C3E-6B42-B675-3287708E5742}"/>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0A95EF0F-1080-C644-97F5-300D30A05DC1}"/>
              </a:ext>
            </a:extLst>
          </p:cNvPr>
          <p:cNvSpPr>
            <a:spLocks noGrp="1"/>
          </p:cNvSpPr>
          <p:nvPr>
            <p:ph idx="1"/>
          </p:nvPr>
        </p:nvSpPr>
        <p:spPr/>
        <p:txBody>
          <a:bodyPr/>
          <a:lstStyle/>
          <a:p>
            <a:r>
              <a:rPr lang="en-US" dirty="0"/>
              <a:t>THE OBAMA ADMINISTRAITON VERSUS THE BUNDY RANCH STAND OFF </a:t>
            </a:r>
          </a:p>
          <a:p>
            <a:endParaRPr lang="en-US" dirty="0"/>
          </a:p>
        </p:txBody>
      </p:sp>
      <p:pic>
        <p:nvPicPr>
          <p:cNvPr id="4" name="Picture 3" descr="Militia_Snipers">
            <a:hlinkClick r:id="rId2"/>
            <a:extLst>
              <a:ext uri="{FF2B5EF4-FFF2-40B4-BE49-F238E27FC236}">
                <a16:creationId xmlns:a16="http://schemas.microsoft.com/office/drawing/2014/main" id="{FEF3CF9A-F699-FD4A-BED1-D1B4814170E7}"/>
              </a:ext>
            </a:extLst>
          </p:cNvPr>
          <p:cNvPicPr/>
          <p:nvPr/>
        </p:nvPicPr>
        <p:blipFill>
          <a:blip r:embed="rId3">
            <a:extLst>
              <a:ext uri="{28A0092B-C50C-407E-A947-70E740481C1C}">
                <a14:useLocalDpi xmlns:a14="http://schemas.microsoft.com/office/drawing/2010/main" val="0"/>
              </a:ext>
            </a:extLst>
          </a:blip>
          <a:stretch>
            <a:fillRect/>
          </a:stretch>
        </p:blipFill>
        <p:spPr>
          <a:xfrm>
            <a:off x="858983" y="2646218"/>
            <a:ext cx="4100858" cy="3602182"/>
          </a:xfrm>
          <a:prstGeom prst="rect">
            <a:avLst/>
          </a:prstGeom>
        </p:spPr>
      </p:pic>
      <p:pic>
        <p:nvPicPr>
          <p:cNvPr id="5" name="Picture 4" descr="crowd from behind">
            <a:hlinkClick r:id="rId4"/>
            <a:extLst>
              <a:ext uri="{FF2B5EF4-FFF2-40B4-BE49-F238E27FC236}">
                <a16:creationId xmlns:a16="http://schemas.microsoft.com/office/drawing/2014/main" id="{558A2065-844C-ED40-8761-6BF52AA96D34}"/>
              </a:ext>
            </a:extLst>
          </p:cNvPr>
          <p:cNvPicPr/>
          <p:nvPr/>
        </p:nvPicPr>
        <p:blipFill>
          <a:blip r:embed="rId5">
            <a:extLst>
              <a:ext uri="{28A0092B-C50C-407E-A947-70E740481C1C}">
                <a14:useLocalDpi xmlns:a14="http://schemas.microsoft.com/office/drawing/2010/main" val="0"/>
              </a:ext>
            </a:extLst>
          </a:blip>
          <a:stretch>
            <a:fillRect/>
          </a:stretch>
        </p:blipFill>
        <p:spPr>
          <a:xfrm>
            <a:off x="5172392" y="2646218"/>
            <a:ext cx="3971607" cy="3602182"/>
          </a:xfrm>
          <a:prstGeom prst="rect">
            <a:avLst/>
          </a:prstGeom>
        </p:spPr>
      </p:pic>
    </p:spTree>
    <p:extLst>
      <p:ext uri="{BB962C8B-B14F-4D97-AF65-F5344CB8AC3E}">
        <p14:creationId xmlns:p14="http://schemas.microsoft.com/office/powerpoint/2010/main" val="2303749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9AF46-BF0A-DF4A-A59C-0389E0B75CDB}"/>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5BBF0BE4-6486-8D4F-9EE8-263CD48223F2}"/>
              </a:ext>
            </a:extLst>
          </p:cNvPr>
          <p:cNvSpPr>
            <a:spLocks noGrp="1"/>
          </p:cNvSpPr>
          <p:nvPr>
            <p:ph idx="1"/>
          </p:nvPr>
        </p:nvSpPr>
        <p:spPr>
          <a:xfrm>
            <a:off x="677334" y="2202153"/>
            <a:ext cx="8596668" cy="3880773"/>
          </a:xfrm>
        </p:spPr>
        <p:txBody>
          <a:bodyPr/>
          <a:lstStyle/>
          <a:p>
            <a:r>
              <a:rPr lang="en-US" dirty="0"/>
              <a:t>GROUP K’S INTERNATIONAL CABAL NO FLY ZONE ACCORD AND QUID PRO QUO </a:t>
            </a:r>
          </a:p>
          <a:p>
            <a:endParaRPr lang="en-US" dirty="0"/>
          </a:p>
        </p:txBody>
      </p:sp>
      <p:pic>
        <p:nvPicPr>
          <p:cNvPr id="4" name="Picture 3">
            <a:extLst>
              <a:ext uri="{FF2B5EF4-FFF2-40B4-BE49-F238E27FC236}">
                <a16:creationId xmlns:a16="http://schemas.microsoft.com/office/drawing/2014/main" id="{2835D951-0AD2-CC4A-8AC2-6D9E5383F92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7334" y="2752062"/>
            <a:ext cx="3200759" cy="3060699"/>
          </a:xfrm>
          <a:prstGeom prst="rect">
            <a:avLst/>
          </a:prstGeom>
          <a:noFill/>
          <a:ln>
            <a:noFill/>
          </a:ln>
        </p:spPr>
      </p:pic>
      <p:pic>
        <p:nvPicPr>
          <p:cNvPr id="5" name="Picture 2" descr="Image result for QUID PRO QUO IMAGES">
            <a:extLst>
              <a:ext uri="{FF2B5EF4-FFF2-40B4-BE49-F238E27FC236}">
                <a16:creationId xmlns:a16="http://schemas.microsoft.com/office/drawing/2014/main" id="{D7CBB354-CDA0-7141-B9DF-8CC33ABFC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052" y="2752061"/>
            <a:ext cx="6291695" cy="306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662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7A9AE-221B-164A-B385-5A083B204196}"/>
              </a:ext>
            </a:extLst>
          </p:cNvPr>
          <p:cNvSpPr>
            <a:spLocks noGrp="1"/>
          </p:cNvSpPr>
          <p:nvPr>
            <p:ph type="title"/>
          </p:nvPr>
        </p:nvSpPr>
        <p:spPr/>
        <p:txBody>
          <a:bodyPr>
            <a:normAutofit/>
          </a:bodyPr>
          <a:lstStyle/>
          <a:p>
            <a:r>
              <a:rPr lang="en-US" sz="3200" dirty="0"/>
              <a:t>AMANAH’S ODYSSEY II|THE SUPREME ORDEAL: NEIL KEENAN UPDATE 2013 </a:t>
            </a:r>
          </a:p>
        </p:txBody>
      </p:sp>
      <p:sp>
        <p:nvSpPr>
          <p:cNvPr id="3" name="Content Placeholder 2">
            <a:extLst>
              <a:ext uri="{FF2B5EF4-FFF2-40B4-BE49-F238E27FC236}">
                <a16:creationId xmlns:a16="http://schemas.microsoft.com/office/drawing/2014/main" id="{8EE3AC80-891E-EE4F-B683-9BEC9142E5FA}"/>
              </a:ext>
            </a:extLst>
          </p:cNvPr>
          <p:cNvSpPr>
            <a:spLocks noGrp="1"/>
          </p:cNvSpPr>
          <p:nvPr>
            <p:ph idx="1"/>
          </p:nvPr>
        </p:nvSpPr>
        <p:spPr/>
        <p:txBody>
          <a:bodyPr/>
          <a:lstStyle/>
          <a:p>
            <a:r>
              <a:rPr lang="en-US" b="1" dirty="0"/>
              <a:t>Keenan Meets with the Heads of the Qing Dynasty Clan</a:t>
            </a:r>
          </a:p>
          <a:p>
            <a:r>
              <a:rPr lang="en-US" b="1" dirty="0"/>
              <a:t> Chinese Empress, Bennie Hua </a:t>
            </a:r>
          </a:p>
          <a:p>
            <a:endParaRPr lang="en-US" dirty="0"/>
          </a:p>
        </p:txBody>
      </p:sp>
      <p:pic>
        <p:nvPicPr>
          <p:cNvPr id="4" name="Picture 3">
            <a:extLst>
              <a:ext uri="{FF2B5EF4-FFF2-40B4-BE49-F238E27FC236}">
                <a16:creationId xmlns:a16="http://schemas.microsoft.com/office/drawing/2014/main" id="{3B08F91D-68D1-9D4E-9523-B1CE91A45CA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63250" y="3196936"/>
            <a:ext cx="4112418" cy="3450783"/>
          </a:xfrm>
          <a:prstGeom prst="rect">
            <a:avLst/>
          </a:prstGeom>
          <a:noFill/>
          <a:ln>
            <a:noFill/>
          </a:ln>
        </p:spPr>
      </p:pic>
      <p:pic>
        <p:nvPicPr>
          <p:cNvPr id="5" name="Picture 4">
            <a:extLst>
              <a:ext uri="{FF2B5EF4-FFF2-40B4-BE49-F238E27FC236}">
                <a16:creationId xmlns:a16="http://schemas.microsoft.com/office/drawing/2014/main" id="{137A63F0-0ADD-C445-A2A4-63FD39326D1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94909" y="3196936"/>
            <a:ext cx="4494218" cy="3346875"/>
          </a:xfrm>
          <a:prstGeom prst="rect">
            <a:avLst/>
          </a:prstGeom>
          <a:noFill/>
          <a:ln>
            <a:noFill/>
          </a:ln>
        </p:spPr>
      </p:pic>
    </p:spTree>
    <p:extLst>
      <p:ext uri="{BB962C8B-B14F-4D97-AF65-F5344CB8AC3E}">
        <p14:creationId xmlns:p14="http://schemas.microsoft.com/office/powerpoint/2010/main" val="3719993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FA670-1D72-564F-B163-9F37016DF9A9}"/>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A63804DD-024B-8749-8F73-F20A992DF855}"/>
              </a:ext>
            </a:extLst>
          </p:cNvPr>
          <p:cNvSpPr>
            <a:spLocks noGrp="1"/>
          </p:cNvSpPr>
          <p:nvPr>
            <p:ph idx="1"/>
          </p:nvPr>
        </p:nvSpPr>
        <p:spPr/>
        <p:txBody>
          <a:bodyPr/>
          <a:lstStyle/>
          <a:p>
            <a:r>
              <a:rPr lang="en-US" dirty="0"/>
              <a:t>Cabal Payback For Donetsk Referendum With Unarmed Urban Civilian Slaughter </a:t>
            </a:r>
          </a:p>
          <a:p>
            <a:endParaRPr lang="en-US" dirty="0"/>
          </a:p>
        </p:txBody>
      </p:sp>
      <p:pic>
        <p:nvPicPr>
          <p:cNvPr id="4" name="Picture 2" descr="Image result for DONESTAK UKRAINE RUSSIAN WAR SLAUGHTER">
            <a:extLst>
              <a:ext uri="{FF2B5EF4-FFF2-40B4-BE49-F238E27FC236}">
                <a16:creationId xmlns:a16="http://schemas.microsoft.com/office/drawing/2014/main" id="{DC882B28-E9EA-4544-AA3A-2AE3747A6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812630"/>
            <a:ext cx="9274002" cy="408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606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58985-A80B-5142-96D5-1DFE45C7792B}"/>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F7A05817-F07E-5F46-8247-0EFFE8C05180}"/>
              </a:ext>
            </a:extLst>
          </p:cNvPr>
          <p:cNvSpPr>
            <a:spLocks noGrp="1"/>
          </p:cNvSpPr>
          <p:nvPr>
            <p:ph idx="1"/>
          </p:nvPr>
        </p:nvSpPr>
        <p:spPr/>
        <p:txBody>
          <a:bodyPr/>
          <a:lstStyle/>
          <a:p>
            <a:r>
              <a:rPr lang="en-US" b="1" dirty="0"/>
              <a:t>Keenan Ends the 15 Quadrillion Dollar Vatican-Sultan of Sulu Deal That Would Have Sunk The Planet. “We are fighting the worst sons-of-bitches that ever existed on the face the planet.”  Neil Keenan 5/19/14 </a:t>
            </a:r>
            <a:endParaRPr lang="en-US" dirty="0"/>
          </a:p>
          <a:p>
            <a:endParaRPr lang="en-US" dirty="0"/>
          </a:p>
        </p:txBody>
      </p:sp>
      <p:pic>
        <p:nvPicPr>
          <p:cNvPr id="4" name="Picture 2" descr="Image result for Sultan of Sulu Images">
            <a:extLst>
              <a:ext uri="{FF2B5EF4-FFF2-40B4-BE49-F238E27FC236}">
                <a16:creationId xmlns:a16="http://schemas.microsoft.com/office/drawing/2014/main" id="{5744B712-C847-4044-9898-D9DABBE2B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998" y="3304309"/>
            <a:ext cx="6096000" cy="3553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1478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8EF4-ABCB-C04C-B56B-C4264995DC87}"/>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5427C264-4EE4-5F4E-A644-B69E16FB3988}"/>
              </a:ext>
            </a:extLst>
          </p:cNvPr>
          <p:cNvSpPr>
            <a:spLocks noGrp="1"/>
          </p:cNvSpPr>
          <p:nvPr>
            <p:ph idx="1"/>
          </p:nvPr>
        </p:nvSpPr>
        <p:spPr/>
        <p:txBody>
          <a:bodyPr/>
          <a:lstStyle/>
          <a:p>
            <a:r>
              <a:rPr lang="en-US" dirty="0"/>
              <a:t>Neil Keenan Urgent Intel of Secret Cabal Operation Disguised As Joint Naval Exercises in South Korea with the Japanese Navy Off the Coast of South Korea </a:t>
            </a:r>
          </a:p>
          <a:p>
            <a:endParaRPr lang="en-US" dirty="0"/>
          </a:p>
        </p:txBody>
      </p:sp>
      <p:pic>
        <p:nvPicPr>
          <p:cNvPr id="4" name="Picture 2" descr="Image result for Navy Exercises off of South Korea Images">
            <a:extLst>
              <a:ext uri="{FF2B5EF4-FFF2-40B4-BE49-F238E27FC236}">
                <a16:creationId xmlns:a16="http://schemas.microsoft.com/office/drawing/2014/main" id="{B4169A75-AB07-8A44-ACC4-8ECDEE98D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95" y="2884056"/>
            <a:ext cx="8975118" cy="408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403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16AF4-4257-2245-A9F6-8478434791E9}"/>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5D352EAF-333C-5246-A44C-AD297E2E3B17}"/>
              </a:ext>
            </a:extLst>
          </p:cNvPr>
          <p:cNvSpPr>
            <a:spLocks noGrp="1"/>
          </p:cNvSpPr>
          <p:nvPr>
            <p:ph idx="1"/>
          </p:nvPr>
        </p:nvSpPr>
        <p:spPr/>
        <p:txBody>
          <a:bodyPr/>
          <a:lstStyle/>
          <a:p>
            <a:r>
              <a:rPr lang="en-US" dirty="0"/>
              <a:t>Neil Keenan demands Bunker Guardian family members to Cease and Desist in attempting to market Global Accounts and/or the Soekarno Accounts Assets </a:t>
            </a:r>
          </a:p>
          <a:p>
            <a:endParaRPr lang="en-US" dirty="0"/>
          </a:p>
        </p:txBody>
      </p:sp>
      <p:pic>
        <p:nvPicPr>
          <p:cNvPr id="4" name="Picture 4" descr="Image result for Indonesian Bunker Elder Guardians Images">
            <a:extLst>
              <a:ext uri="{FF2B5EF4-FFF2-40B4-BE49-F238E27FC236}">
                <a16:creationId xmlns:a16="http://schemas.microsoft.com/office/drawing/2014/main" id="{61C98DC9-7554-A04D-A540-7D5368141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815" y="2999509"/>
            <a:ext cx="6179705" cy="360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31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27E4-1A4E-1941-91C5-E1B7094E221A}"/>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9D897C28-75F3-384F-A82A-253F50C6631F}"/>
              </a:ext>
            </a:extLst>
          </p:cNvPr>
          <p:cNvSpPr>
            <a:spLocks noGrp="1"/>
          </p:cNvSpPr>
          <p:nvPr>
            <p:ph idx="1"/>
          </p:nvPr>
        </p:nvSpPr>
        <p:spPr/>
        <p:txBody>
          <a:bodyPr/>
          <a:lstStyle/>
          <a:p>
            <a:r>
              <a:rPr lang="en-US" dirty="0"/>
              <a:t>Keenan reveals breaking high-level intelligence that the US government is about to hijack accounts at banks throughout the states.</a:t>
            </a:r>
          </a:p>
          <a:p>
            <a:r>
              <a:rPr lang="en-US" dirty="0"/>
              <a:t> Keenan exposes imposter Soegiharto Notonegoro, claiming to be the king of kings, and his backdoor attempt(s) to steal Dragon Family assets </a:t>
            </a:r>
          </a:p>
          <a:p>
            <a:endParaRPr lang="en-US" dirty="0"/>
          </a:p>
        </p:txBody>
      </p:sp>
      <p:pic>
        <p:nvPicPr>
          <p:cNvPr id="4" name="Picture 54">
            <a:extLst>
              <a:ext uri="{FF2B5EF4-FFF2-40B4-BE49-F238E27FC236}">
                <a16:creationId xmlns:a16="http://schemas.microsoft.com/office/drawing/2014/main" id="{2D775462-509E-CD4E-8072-28379F244B0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917999" y="3563706"/>
            <a:ext cx="4674292" cy="329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785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4D92-8B4B-2D42-8EDA-EC280E0C8EF4}"/>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8FC18363-54BA-B048-B9C4-886DD874A700}"/>
              </a:ext>
            </a:extLst>
          </p:cNvPr>
          <p:cNvSpPr>
            <a:spLocks noGrp="1"/>
          </p:cNvSpPr>
          <p:nvPr>
            <p:ph idx="1"/>
          </p:nvPr>
        </p:nvSpPr>
        <p:spPr/>
        <p:txBody>
          <a:bodyPr/>
          <a:lstStyle/>
          <a:p>
            <a:r>
              <a:rPr lang="en-US" dirty="0"/>
              <a:t>Neil Keenan To Jean Haines and Her Jackals Steve Pollack and Paul Collins Enough is Enough. </a:t>
            </a:r>
          </a:p>
          <a:p>
            <a:r>
              <a:rPr lang="en-US" dirty="0"/>
              <a:t>Neil responds to Jean Haines' statement of disassociating herself from the Keenan Team. Illinois Attorney General Affidavits, Canadian RCMP Checkmate!</a:t>
            </a:r>
          </a:p>
          <a:p>
            <a:endParaRPr lang="en-US" dirty="0"/>
          </a:p>
          <a:p>
            <a:endParaRPr lang="en-US" dirty="0"/>
          </a:p>
        </p:txBody>
      </p:sp>
      <p:pic>
        <p:nvPicPr>
          <p:cNvPr id="4" name="Picture 3">
            <a:extLst>
              <a:ext uri="{FF2B5EF4-FFF2-40B4-BE49-F238E27FC236}">
                <a16:creationId xmlns:a16="http://schemas.microsoft.com/office/drawing/2014/main" id="{0BAC852F-E3B5-0B4B-9811-9CE8E5489C0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1941" y="3659700"/>
            <a:ext cx="2715664" cy="3179705"/>
          </a:xfrm>
          <a:prstGeom prst="rect">
            <a:avLst/>
          </a:prstGeom>
          <a:noFill/>
          <a:ln>
            <a:noFill/>
          </a:ln>
        </p:spPr>
      </p:pic>
      <p:pic>
        <p:nvPicPr>
          <p:cNvPr id="5" name="Picture 4">
            <a:extLst>
              <a:ext uri="{FF2B5EF4-FFF2-40B4-BE49-F238E27FC236}">
                <a16:creationId xmlns:a16="http://schemas.microsoft.com/office/drawing/2014/main" id="{14F0E6A6-1DB7-1240-AA2F-59AED65613C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745004" y="3659700"/>
            <a:ext cx="3122235" cy="3179705"/>
          </a:xfrm>
          <a:prstGeom prst="rect">
            <a:avLst/>
          </a:prstGeom>
        </p:spPr>
      </p:pic>
      <p:pic>
        <p:nvPicPr>
          <p:cNvPr id="6" name="Picture 5">
            <a:extLst>
              <a:ext uri="{FF2B5EF4-FFF2-40B4-BE49-F238E27FC236}">
                <a16:creationId xmlns:a16="http://schemas.microsoft.com/office/drawing/2014/main" id="{B62FC522-35B1-7440-A58B-5B04FD1EDA66}"/>
              </a:ext>
            </a:extLst>
          </p:cNvPr>
          <p:cNvPicPr/>
          <p:nvPr/>
        </p:nvPicPr>
        <p:blipFill rotWithShape="1">
          <a:blip r:embed="rId4" cstate="print">
            <a:extLst>
              <a:ext uri="{28A0092B-C50C-407E-A947-70E740481C1C}">
                <a14:useLocalDpi xmlns:a14="http://schemas.microsoft.com/office/drawing/2010/main" val="0"/>
              </a:ext>
            </a:extLst>
          </a:blip>
          <a:srcRect l="21429" t="29261" r="41843" b="26283"/>
          <a:stretch/>
        </p:blipFill>
        <p:spPr bwMode="auto">
          <a:xfrm>
            <a:off x="7074638" y="3659699"/>
            <a:ext cx="2891329" cy="31797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7349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BA28C-0AC9-2C4B-8304-D9CE3B35BDBF}"/>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2965C3F2-FEF2-674F-9C24-6DDCE2B2B044}"/>
              </a:ext>
            </a:extLst>
          </p:cNvPr>
          <p:cNvSpPr>
            <a:spLocks noGrp="1"/>
          </p:cNvSpPr>
          <p:nvPr>
            <p:ph idx="1"/>
          </p:nvPr>
        </p:nvSpPr>
        <p:spPr>
          <a:xfrm>
            <a:off x="677334" y="2160589"/>
            <a:ext cx="8272702" cy="4272868"/>
          </a:xfrm>
        </p:spPr>
        <p:txBody>
          <a:bodyPr/>
          <a:lstStyle/>
          <a:p>
            <a:r>
              <a:rPr lang="en-US" dirty="0"/>
              <a:t>The phase one initiation was in preparation for what would happen next in December 2014 as Keenan journeyed back to Indonesia to experience an amazing opportunity to enter a ‘Depositors’ secretive Bunker. </a:t>
            </a:r>
          </a:p>
          <a:p>
            <a:r>
              <a:rPr lang="en-US" dirty="0"/>
              <a:t>Access to the ‘Depositors’ Bunker was not without multiple and unforeseen challenges.  A number of clearances by the Elders were required before Neil and Jo could enter the bunker, but they remained undaunted by the long delays.</a:t>
            </a:r>
          </a:p>
          <a:p>
            <a:r>
              <a:rPr lang="en-US" dirty="0"/>
              <a:t>In a historic precedent of enormous consequence, Neil Keenan became the first Westerner to be invited by the Elders to enter a secretive ‘Bunker’— a vast repository of the ‘Depositors’ wealth comprised of: gold, jewels, museum artifacts, modern global currencies in all denominations, as well as, invaluable documents detailing the truth behind some of the atrocities committed against humanity. The historic documents will be used to fortify Neil’s lawsuit when it is re-filed.</a:t>
            </a:r>
          </a:p>
          <a:p>
            <a:endParaRPr lang="en-US" dirty="0"/>
          </a:p>
        </p:txBody>
      </p:sp>
      <p:pic>
        <p:nvPicPr>
          <p:cNvPr id="4" name="Picture 515" descr="THE OTIUM POST: The history behind the Global Collateral Accounts - Neil  Keenan - End of the game">
            <a:extLst>
              <a:ext uri="{FF2B5EF4-FFF2-40B4-BE49-F238E27FC236}">
                <a16:creationId xmlns:a16="http://schemas.microsoft.com/office/drawing/2014/main" id="{5F3B4C57-DE76-5B4B-A3DB-FEE44DD6E93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950036" y="1930399"/>
            <a:ext cx="3241964" cy="299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242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1927-9681-494D-A72B-50BF7116090A}"/>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AB602F97-9CAD-484C-9187-9CA2EFCA709B}"/>
              </a:ext>
            </a:extLst>
          </p:cNvPr>
          <p:cNvSpPr>
            <a:spLocks noGrp="1"/>
          </p:cNvSpPr>
          <p:nvPr>
            <p:ph idx="1"/>
          </p:nvPr>
        </p:nvSpPr>
        <p:spPr/>
        <p:txBody>
          <a:bodyPr/>
          <a:lstStyle/>
          <a:p>
            <a:r>
              <a:rPr lang="en-US" dirty="0"/>
              <a:t>As a token of appreciation for his extraordinary work, the Elders—per the Prince who oversees a warehouse of ‘Depositors’ assets—gave Neil Keenan a box containing gold bars. Neil shows the sealed box being pried opened with the gold bars inside.</a:t>
            </a:r>
          </a:p>
          <a:p>
            <a:endParaRPr lang="en-US" dirty="0"/>
          </a:p>
          <a:p>
            <a:endParaRPr lang="en-US" dirty="0"/>
          </a:p>
        </p:txBody>
      </p:sp>
      <p:pic>
        <p:nvPicPr>
          <p:cNvPr id="4" name="Picture 565">
            <a:extLst>
              <a:ext uri="{FF2B5EF4-FFF2-40B4-BE49-F238E27FC236}">
                <a16:creationId xmlns:a16="http://schemas.microsoft.com/office/drawing/2014/main" id="{BF15AD6C-FF6C-DF4F-B68B-2315B3A8C88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91332" y="3448692"/>
            <a:ext cx="3630737" cy="28228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66">
            <a:extLst>
              <a:ext uri="{FF2B5EF4-FFF2-40B4-BE49-F238E27FC236}">
                <a16:creationId xmlns:a16="http://schemas.microsoft.com/office/drawing/2014/main" id="{C4BBEBD0-004D-F740-A725-C167A33305C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975668" y="3425541"/>
            <a:ext cx="4030134" cy="2822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521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F2395-D401-8847-9E0E-2D14B54E3D5D}"/>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5B633172-C312-564F-83C8-CDB94F022F0A}"/>
              </a:ext>
            </a:extLst>
          </p:cNvPr>
          <p:cNvSpPr>
            <a:spLocks noGrp="1"/>
          </p:cNvSpPr>
          <p:nvPr>
            <p:ph idx="1"/>
          </p:nvPr>
        </p:nvSpPr>
        <p:spPr/>
        <p:txBody>
          <a:bodyPr/>
          <a:lstStyle/>
          <a:p>
            <a:r>
              <a:rPr lang="en-US" dirty="0"/>
              <a:t>This particular bunker—one of approximately 1,000 in Indonesia and throughout Asia—is a 16-acre, 4-level underground cavern filled with treasures accumulated for eons during the centuries of Spice Routes and Silk Roads and deposited by the Dragon Family over decades through the present years.</a:t>
            </a:r>
          </a:p>
          <a:p>
            <a:endParaRPr lang="en-US" dirty="0"/>
          </a:p>
        </p:txBody>
      </p:sp>
      <p:pic>
        <p:nvPicPr>
          <p:cNvPr id="4" name="Picture 3">
            <a:extLst>
              <a:ext uri="{FF2B5EF4-FFF2-40B4-BE49-F238E27FC236}">
                <a16:creationId xmlns:a16="http://schemas.microsoft.com/office/drawing/2014/main" id="{BC794E7A-9E78-7844-8203-C2ECED4EBF0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77636" y="3546764"/>
            <a:ext cx="2682067" cy="2456498"/>
          </a:xfrm>
          <a:prstGeom prst="rect">
            <a:avLst/>
          </a:prstGeom>
          <a:noFill/>
          <a:ln>
            <a:noFill/>
          </a:ln>
        </p:spPr>
      </p:pic>
      <p:pic>
        <p:nvPicPr>
          <p:cNvPr id="5" name="Picture 4">
            <a:extLst>
              <a:ext uri="{FF2B5EF4-FFF2-40B4-BE49-F238E27FC236}">
                <a16:creationId xmlns:a16="http://schemas.microsoft.com/office/drawing/2014/main" id="{988D5CE4-8A36-FE4E-A891-EE763E4B6BF4}"/>
              </a:ext>
            </a:extLst>
          </p:cNvPr>
          <p:cNvPicPr/>
          <p:nvPr/>
        </p:nvPicPr>
        <p:blipFill rotWithShape="1">
          <a:blip r:embed="rId3">
            <a:extLst>
              <a:ext uri="{28A0092B-C50C-407E-A947-70E740481C1C}">
                <a14:useLocalDpi xmlns:a14="http://schemas.microsoft.com/office/drawing/2010/main" val="0"/>
              </a:ext>
            </a:extLst>
          </a:blip>
          <a:srcRect l="11846" t="7541" r="11845" b="6800"/>
          <a:stretch/>
        </p:blipFill>
        <p:spPr bwMode="auto">
          <a:xfrm>
            <a:off x="4128655" y="3546764"/>
            <a:ext cx="2452254" cy="2456497"/>
          </a:xfrm>
          <a:prstGeom prst="rect">
            <a:avLst/>
          </a:prstGeom>
          <a:noFill/>
          <a:ln>
            <a:noFill/>
          </a:ln>
          <a:extLst>
            <a:ext uri="{53640926-AAD7-44D8-BBD7-CCE9431645EC}">
              <a14:shadowObscured xmlns:a14="http://schemas.microsoft.com/office/drawing/2010/main"/>
            </a:ext>
          </a:extLst>
        </p:spPr>
      </p:pic>
      <p:pic>
        <p:nvPicPr>
          <p:cNvPr id="6" name="Picture 564" descr="Neil Keenan – Images of Gold – Golden Age Of Truth">
            <a:extLst>
              <a:ext uri="{FF2B5EF4-FFF2-40B4-BE49-F238E27FC236}">
                <a16:creationId xmlns:a16="http://schemas.microsoft.com/office/drawing/2014/main" id="{7EDDAD8B-6D8C-C940-9844-8388FC82209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t="3229"/>
          <a:stretch>
            <a:fillRect/>
          </a:stretch>
        </p:blipFill>
        <p:spPr bwMode="auto">
          <a:xfrm>
            <a:off x="6849860" y="3546763"/>
            <a:ext cx="2424141" cy="2456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808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98E23-04DC-5A43-8BE2-6F7DE84450B1}"/>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5094D768-044B-A549-80F7-3F66210803FC}"/>
              </a:ext>
            </a:extLst>
          </p:cNvPr>
          <p:cNvSpPr>
            <a:spLocks noGrp="1"/>
          </p:cNvSpPr>
          <p:nvPr>
            <p:ph idx="1"/>
          </p:nvPr>
        </p:nvSpPr>
        <p:spPr/>
        <p:txBody>
          <a:bodyPr/>
          <a:lstStyle/>
          <a:p>
            <a:r>
              <a:rPr lang="en-US" dirty="0"/>
              <a:t>Neil Keenan’s Show and Tell of rare, genuine gold U.S. FRN Dollar Collection</a:t>
            </a:r>
          </a:p>
          <a:p>
            <a:endParaRPr lang="en-US" dirty="0"/>
          </a:p>
        </p:txBody>
      </p:sp>
      <p:pic>
        <p:nvPicPr>
          <p:cNvPr id="4" name="Picture 3">
            <a:extLst>
              <a:ext uri="{FF2B5EF4-FFF2-40B4-BE49-F238E27FC236}">
                <a16:creationId xmlns:a16="http://schemas.microsoft.com/office/drawing/2014/main" id="{630326CE-BE7F-C14F-A3A6-CDF74406269A}"/>
              </a:ext>
            </a:extLst>
          </p:cNvPr>
          <p:cNvPicPr/>
          <p:nvPr/>
        </p:nvPicPr>
        <p:blipFill rotWithShape="1">
          <a:blip r:embed="rId2">
            <a:extLst>
              <a:ext uri="{28A0092B-C50C-407E-A947-70E740481C1C}">
                <a14:useLocalDpi xmlns:a14="http://schemas.microsoft.com/office/drawing/2010/main" val="0"/>
              </a:ext>
            </a:extLst>
          </a:blip>
          <a:srcRect l="16220" b="3887"/>
          <a:stretch/>
        </p:blipFill>
        <p:spPr bwMode="auto">
          <a:xfrm>
            <a:off x="677334" y="2968134"/>
            <a:ext cx="4104623" cy="3515793"/>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AC44B565-421A-A941-AEF7-7B750372BE7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024948" y="2968134"/>
            <a:ext cx="4330051" cy="3668193"/>
          </a:xfrm>
          <a:prstGeom prst="rect">
            <a:avLst/>
          </a:prstGeom>
        </p:spPr>
      </p:pic>
    </p:spTree>
    <p:extLst>
      <p:ext uri="{BB962C8B-B14F-4D97-AF65-F5344CB8AC3E}">
        <p14:creationId xmlns:p14="http://schemas.microsoft.com/office/powerpoint/2010/main" val="3054641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1B76B-A3C5-A841-9A15-19335EA39B87}"/>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66E0565B-94F6-414E-A09A-4368A10F0058}"/>
              </a:ext>
            </a:extLst>
          </p:cNvPr>
          <p:cNvSpPr>
            <a:spLocks noGrp="1"/>
          </p:cNvSpPr>
          <p:nvPr>
            <p:ph idx="1"/>
          </p:nvPr>
        </p:nvSpPr>
        <p:spPr>
          <a:xfrm>
            <a:off x="677334" y="2216007"/>
            <a:ext cx="8596668" cy="3880773"/>
          </a:xfrm>
        </p:spPr>
        <p:txBody>
          <a:bodyPr/>
          <a:lstStyle/>
          <a:p>
            <a:r>
              <a:rPr lang="en-US" b="1" dirty="0"/>
              <a:t>Count Albert S.C. Chiang of the Golden Dragon Family </a:t>
            </a:r>
          </a:p>
          <a:p>
            <a:endParaRPr lang="en-US" dirty="0"/>
          </a:p>
        </p:txBody>
      </p:sp>
      <p:pic>
        <p:nvPicPr>
          <p:cNvPr id="4" name="Picture 963547365" descr="Final Moves | Covert Geopolitics">
            <a:extLst>
              <a:ext uri="{FF2B5EF4-FFF2-40B4-BE49-F238E27FC236}">
                <a16:creationId xmlns:a16="http://schemas.microsoft.com/office/drawing/2014/main" id="{D4149EE7-DA57-8540-87D7-984F35C3501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84313" y="2745407"/>
            <a:ext cx="5181599" cy="35029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8BB9D5-F8FE-F640-A65D-187304BAB026}"/>
              </a:ext>
            </a:extLst>
          </p:cNvPr>
          <p:cNvPicPr/>
          <p:nvPr/>
        </p:nvPicPr>
        <p:blipFill rotWithShape="1">
          <a:blip r:embed="rId4">
            <a:extLst>
              <a:ext uri="{28A0092B-C50C-407E-A947-70E740481C1C}">
                <a14:useLocalDpi xmlns:a14="http://schemas.microsoft.com/office/drawing/2010/main" val="0"/>
              </a:ext>
            </a:extLst>
          </a:blip>
          <a:srcRect t="17403" b="9115"/>
          <a:stretch/>
        </p:blipFill>
        <p:spPr bwMode="auto">
          <a:xfrm>
            <a:off x="5671931" y="2701234"/>
            <a:ext cx="5088834" cy="35029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2936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9A59-D575-954A-94DE-ED7DC0545392}"/>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49EBB332-0F00-E346-8CB4-F993E063F7B3}"/>
              </a:ext>
            </a:extLst>
          </p:cNvPr>
          <p:cNvSpPr>
            <a:spLocks noGrp="1"/>
          </p:cNvSpPr>
          <p:nvPr>
            <p:ph idx="1"/>
          </p:nvPr>
        </p:nvSpPr>
        <p:spPr/>
        <p:txBody>
          <a:bodyPr/>
          <a:lstStyle/>
          <a:p>
            <a:r>
              <a:rPr lang="en-US" dirty="0"/>
              <a:t>With the assets from the bunkers, Neil’s intent was to provide gifts of friendship to all of those who have worked so diligently in supporting his efforts. But no, this did not happen. To this end, Neil did give $20,000 to the Guardian’s “runner” aka con-main Yulianto and his thieving associate Satrio.</a:t>
            </a:r>
          </a:p>
        </p:txBody>
      </p:sp>
      <p:pic>
        <p:nvPicPr>
          <p:cNvPr id="4" name="Picture 1807950218" descr="History &amp; Events Timeline – Neil Keenan – Group K, Ltd.">
            <a:extLst>
              <a:ext uri="{FF2B5EF4-FFF2-40B4-BE49-F238E27FC236}">
                <a16:creationId xmlns:a16="http://schemas.microsoft.com/office/drawing/2014/main" id="{FA005D25-B567-364A-B554-912B45A03CE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421977" y="3429000"/>
            <a:ext cx="7107381" cy="3338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329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A9A2-24A2-104E-ABAB-E9C312AB617D}"/>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6F8F26CD-9144-2243-BFAF-0740A71F4BCB}"/>
              </a:ext>
            </a:extLst>
          </p:cNvPr>
          <p:cNvSpPr>
            <a:spLocks noGrp="1"/>
          </p:cNvSpPr>
          <p:nvPr>
            <p:ph idx="1"/>
          </p:nvPr>
        </p:nvSpPr>
        <p:spPr/>
        <p:txBody>
          <a:bodyPr/>
          <a:lstStyle/>
          <a:p>
            <a:r>
              <a:rPr lang="en-US" dirty="0"/>
              <a:t>The Clinton Gang has ridden in on their private jets, the Japanese Emperor’s sister has also flown in on her jet, and money transfers have taken place through Bill Clinton’s Arkansas Foundation. Funds are illegal, confiscated Colombian drug funds which somehow found their way from Clinton’s Foundation to Indonesia.</a:t>
            </a:r>
          </a:p>
          <a:p>
            <a:endParaRPr lang="en-US" dirty="0"/>
          </a:p>
        </p:txBody>
      </p:sp>
      <p:pic>
        <p:nvPicPr>
          <p:cNvPr id="4" name="Picture 3">
            <a:extLst>
              <a:ext uri="{FF2B5EF4-FFF2-40B4-BE49-F238E27FC236}">
                <a16:creationId xmlns:a16="http://schemas.microsoft.com/office/drawing/2014/main" id="{3D35724E-1CB3-1542-BD64-45DB926449B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25059" y="3660331"/>
            <a:ext cx="3277913" cy="3138803"/>
          </a:xfrm>
          <a:prstGeom prst="rect">
            <a:avLst/>
          </a:prstGeom>
          <a:noFill/>
          <a:ln>
            <a:noFill/>
          </a:ln>
        </p:spPr>
      </p:pic>
      <p:pic>
        <p:nvPicPr>
          <p:cNvPr id="5" name="Picture 360" descr="Clinton courts Indonesia | The Spokesman-Review">
            <a:extLst>
              <a:ext uri="{FF2B5EF4-FFF2-40B4-BE49-F238E27FC236}">
                <a16:creationId xmlns:a16="http://schemas.microsoft.com/office/drawing/2014/main" id="{80F839C1-10C2-1C48-9BD2-AD4E06EC729A}"/>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363596" y="3622239"/>
            <a:ext cx="3449782" cy="3138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2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BC3E-B9F6-5D48-9CE1-ACA4A0377602}"/>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05EA346E-4ACE-FF4A-851A-EBFE291EC7B6}"/>
              </a:ext>
            </a:extLst>
          </p:cNvPr>
          <p:cNvSpPr>
            <a:spLocks noGrp="1"/>
          </p:cNvSpPr>
          <p:nvPr>
            <p:ph idx="1"/>
          </p:nvPr>
        </p:nvSpPr>
        <p:spPr/>
        <p:txBody>
          <a:bodyPr/>
          <a:lstStyle/>
          <a:p>
            <a:r>
              <a:rPr lang="en-US" dirty="0"/>
              <a:t>Keenan Shares Intel that the Wall Street Bankers Relocate Headquarters to Stamford Connecticut in Advance of a Pending False Flag NYC Event  </a:t>
            </a:r>
          </a:p>
          <a:p>
            <a:endParaRPr lang="en-US" dirty="0"/>
          </a:p>
        </p:txBody>
      </p:sp>
      <p:pic>
        <p:nvPicPr>
          <p:cNvPr id="4" name="Picture 3">
            <a:extLst>
              <a:ext uri="{FF2B5EF4-FFF2-40B4-BE49-F238E27FC236}">
                <a16:creationId xmlns:a16="http://schemas.microsoft.com/office/drawing/2014/main" id="{A1CB4D8E-C1E8-6247-91D0-1699F31667A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3564" y="3030104"/>
            <a:ext cx="4364181" cy="3536938"/>
          </a:xfrm>
          <a:prstGeom prst="rect">
            <a:avLst/>
          </a:prstGeom>
          <a:noFill/>
          <a:ln>
            <a:noFill/>
          </a:ln>
        </p:spPr>
      </p:pic>
      <p:pic>
        <p:nvPicPr>
          <p:cNvPr id="5" name="Picture 373" descr="UBS May Move Back to Manhattan From Stamford - The New York Times">
            <a:extLst>
              <a:ext uri="{FF2B5EF4-FFF2-40B4-BE49-F238E27FC236}">
                <a16:creationId xmlns:a16="http://schemas.microsoft.com/office/drawing/2014/main" id="{A4B5E77F-F346-1647-8F38-E1E16CFCAEE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472545" y="3030103"/>
            <a:ext cx="4641273" cy="3536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561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6895C-E928-8F4F-8568-BD2C6EBA6FDE}"/>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CFFC6222-3CE0-E34B-8345-351BBE0CDBCB}"/>
              </a:ext>
            </a:extLst>
          </p:cNvPr>
          <p:cNvSpPr>
            <a:spLocks noGrp="1"/>
          </p:cNvSpPr>
          <p:nvPr>
            <p:ph idx="1"/>
          </p:nvPr>
        </p:nvSpPr>
        <p:spPr/>
        <p:txBody>
          <a:bodyPr/>
          <a:lstStyle/>
          <a:p>
            <a:r>
              <a:rPr lang="en-US" dirty="0"/>
              <a:t>South Korea is renewing President Obama, George Soros and Hillary Clinton’s efforts to take 240K metric tons of gold, and since the Dragon Family has surveillance on this, once again, they are implored to take action.</a:t>
            </a:r>
          </a:p>
          <a:p>
            <a:endParaRPr lang="en-US" dirty="0"/>
          </a:p>
        </p:txBody>
      </p:sp>
      <p:pic>
        <p:nvPicPr>
          <p:cNvPr id="4" name="Picture 376" descr="Soros Archives - Page 3 of 10 - Wrong Kind of Green">
            <a:extLst>
              <a:ext uri="{FF2B5EF4-FFF2-40B4-BE49-F238E27FC236}">
                <a16:creationId xmlns:a16="http://schemas.microsoft.com/office/drawing/2014/main" id="{0E0A376B-AF41-9A42-9ADE-9204B8A8202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77636" y="3560618"/>
            <a:ext cx="3505200" cy="31311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6F649BA-162F-E742-97C5-0B144814AFB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235344" y="3560619"/>
            <a:ext cx="3756256" cy="3131126"/>
          </a:xfrm>
          <a:prstGeom prst="rect">
            <a:avLst/>
          </a:prstGeom>
          <a:noFill/>
          <a:ln>
            <a:noFill/>
          </a:ln>
        </p:spPr>
      </p:pic>
    </p:spTree>
    <p:extLst>
      <p:ext uri="{BB962C8B-B14F-4D97-AF65-F5344CB8AC3E}">
        <p14:creationId xmlns:p14="http://schemas.microsoft.com/office/powerpoint/2010/main" val="26234391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C46E-35EA-6243-AF2A-95F8FD1EB309}"/>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72321076-E2E3-D043-B1C7-439D82E314E9}"/>
              </a:ext>
            </a:extLst>
          </p:cNvPr>
          <p:cNvSpPr>
            <a:spLocks noGrp="1"/>
          </p:cNvSpPr>
          <p:nvPr>
            <p:ph idx="1"/>
          </p:nvPr>
        </p:nvSpPr>
        <p:spPr/>
        <p:txBody>
          <a:bodyPr/>
          <a:lstStyle/>
          <a:p>
            <a:r>
              <a:rPr lang="en-US" dirty="0"/>
              <a:t>Group K reports on HAARP facilities revving up their Ionosphere activities, which is costly and not done without a very good reason. It has to end.  </a:t>
            </a:r>
          </a:p>
          <a:p>
            <a:endParaRPr lang="en-US" dirty="0"/>
          </a:p>
        </p:txBody>
      </p:sp>
      <p:pic>
        <p:nvPicPr>
          <p:cNvPr id="4" name="Picture 3">
            <a:extLst>
              <a:ext uri="{FF2B5EF4-FFF2-40B4-BE49-F238E27FC236}">
                <a16:creationId xmlns:a16="http://schemas.microsoft.com/office/drawing/2014/main" id="{7DE8E35A-6150-2142-95AD-41B064649A7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96836" y="2833485"/>
            <a:ext cx="6137563" cy="3880772"/>
          </a:xfrm>
          <a:prstGeom prst="rect">
            <a:avLst/>
          </a:prstGeom>
          <a:noFill/>
          <a:ln>
            <a:noFill/>
          </a:ln>
        </p:spPr>
      </p:pic>
    </p:spTree>
    <p:extLst>
      <p:ext uri="{BB962C8B-B14F-4D97-AF65-F5344CB8AC3E}">
        <p14:creationId xmlns:p14="http://schemas.microsoft.com/office/powerpoint/2010/main" val="28943156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D5EE-0964-8241-ACC1-AEF8ED70AC75}"/>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C417C14B-D458-C443-8DC8-56E8EA6617AC}"/>
              </a:ext>
            </a:extLst>
          </p:cNvPr>
          <p:cNvSpPr>
            <a:spLocks noGrp="1"/>
          </p:cNvSpPr>
          <p:nvPr>
            <p:ph idx="1"/>
          </p:nvPr>
        </p:nvSpPr>
        <p:spPr>
          <a:xfrm>
            <a:off x="530377" y="2163539"/>
            <a:ext cx="8189079" cy="4084857"/>
          </a:xfrm>
        </p:spPr>
        <p:txBody>
          <a:bodyPr/>
          <a:lstStyle/>
          <a:p>
            <a:r>
              <a:rPr lang="en-US" b="1" dirty="0"/>
              <a:t>The Cabal operatives are the ones who have directed and concentrated recent weather events. </a:t>
            </a:r>
            <a:r>
              <a:rPr lang="en-US" dirty="0"/>
              <a:t>Needless to say, the Cabal have the power and the wherewithal to save or destroy our planet and many a life.</a:t>
            </a:r>
          </a:p>
          <a:p>
            <a:r>
              <a:rPr lang="en-US" b="1" dirty="0"/>
              <a:t>This Weather Weaponry is one of the last tools they have left that remains functional and at their disposal. </a:t>
            </a:r>
            <a:r>
              <a:rPr lang="en-US" dirty="0"/>
              <a:t>It is well understood by now that </a:t>
            </a:r>
            <a:r>
              <a:rPr lang="en-US" b="1" u="sng" dirty="0">
                <a:hlinkClick r:id="rId2"/>
              </a:rPr>
              <a:t>HAARP facilities</a:t>
            </a:r>
            <a:r>
              <a:rPr lang="en-US" dirty="0"/>
              <a:t> can generate millions of watts of ELF (Extra Low Frequency) transmissions.</a:t>
            </a:r>
          </a:p>
          <a:p>
            <a:r>
              <a:rPr lang="en-US" dirty="0"/>
              <a:t>The Alaska and Clam Lake HAARP facilities transmissions are used to manipulate weather, including the spawning and directing of hurricanes; and the intensification of hurricane winds </a:t>
            </a:r>
          </a:p>
          <a:p>
            <a:r>
              <a:rPr lang="en-US" b="1" dirty="0"/>
              <a:t>Group K’s intention, once again, is to halt these nefarious activities by exposing them publicly.</a:t>
            </a:r>
            <a:endParaRPr lang="en-US" dirty="0"/>
          </a:p>
          <a:p>
            <a:endParaRPr lang="en-US" dirty="0"/>
          </a:p>
          <a:p>
            <a:pPr marL="0" indent="0">
              <a:buNone/>
            </a:pPr>
            <a:endParaRPr lang="en-US" dirty="0"/>
          </a:p>
          <a:p>
            <a:r>
              <a:rPr lang="en-US" dirty="0"/>
              <a:t> </a:t>
            </a:r>
          </a:p>
          <a:p>
            <a:endParaRPr lang="en-US" dirty="0"/>
          </a:p>
        </p:txBody>
      </p:sp>
      <p:sp>
        <p:nvSpPr>
          <p:cNvPr id="4" name="Rectangle 2">
            <a:extLst>
              <a:ext uri="{FF2B5EF4-FFF2-40B4-BE49-F238E27FC236}">
                <a16:creationId xmlns:a16="http://schemas.microsoft.com/office/drawing/2014/main" id="{4B65494A-8814-D242-8219-DDE06387D265}"/>
              </a:ext>
            </a:extLst>
          </p:cNvPr>
          <p:cNvSpPr>
            <a:spLocks noChangeArrowheads="1"/>
          </p:cNvSpPr>
          <p:nvPr/>
        </p:nvSpPr>
        <p:spPr bwMode="auto">
          <a:xfrm>
            <a:off x="8425543" y="2482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21" name="Picture 47">
            <a:extLst>
              <a:ext uri="{FF2B5EF4-FFF2-40B4-BE49-F238E27FC236}">
                <a16:creationId xmlns:a16="http://schemas.microsoft.com/office/drawing/2014/main" id="{5BBE17C9-909D-EF4A-9389-F861390CDA5A}"/>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6888" r="4030"/>
          <a:stretch>
            <a:fillRect/>
          </a:stretch>
        </p:blipFill>
        <p:spPr bwMode="auto">
          <a:xfrm>
            <a:off x="8719456" y="1573004"/>
            <a:ext cx="3167743" cy="25309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48358C9-C6A0-DE46-81E1-619ACAD70EC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23" name="Picture 48">
            <a:extLst>
              <a:ext uri="{FF2B5EF4-FFF2-40B4-BE49-F238E27FC236}">
                <a16:creationId xmlns:a16="http://schemas.microsoft.com/office/drawing/2014/main" id="{D5BEB401-31F9-FB4F-BBF8-0959D38BC82E}"/>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719456" y="4337064"/>
            <a:ext cx="3167742"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5165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3FAC-5DC1-BA4F-9141-3DD4D0F3FB96}"/>
              </a:ext>
            </a:extLst>
          </p:cNvPr>
          <p:cNvSpPr>
            <a:spLocks noGrp="1"/>
          </p:cNvSpPr>
          <p:nvPr>
            <p:ph type="title"/>
          </p:nvPr>
        </p:nvSpPr>
        <p:spPr/>
        <p:txBody>
          <a:bodyPr/>
          <a:lstStyle/>
          <a:p>
            <a:r>
              <a:rPr lang="en-US" dirty="0"/>
              <a:t>AMANAH’S ODYSSEY II|THE SUPREME ORDEAL: NEIL KEENAN UPDATE 2017</a:t>
            </a:r>
          </a:p>
        </p:txBody>
      </p:sp>
      <p:sp>
        <p:nvSpPr>
          <p:cNvPr id="3" name="Content Placeholder 2">
            <a:extLst>
              <a:ext uri="{FF2B5EF4-FFF2-40B4-BE49-F238E27FC236}">
                <a16:creationId xmlns:a16="http://schemas.microsoft.com/office/drawing/2014/main" id="{231BCC1C-A50F-5143-A426-1C01E2860B53}"/>
              </a:ext>
            </a:extLst>
          </p:cNvPr>
          <p:cNvSpPr>
            <a:spLocks noGrp="1"/>
          </p:cNvSpPr>
          <p:nvPr>
            <p:ph idx="1"/>
          </p:nvPr>
        </p:nvSpPr>
        <p:spPr>
          <a:xfrm>
            <a:off x="563034" y="2024518"/>
            <a:ext cx="7797195" cy="4223882"/>
          </a:xfrm>
        </p:spPr>
        <p:txBody>
          <a:bodyPr/>
          <a:lstStyle/>
          <a:p>
            <a:r>
              <a:rPr lang="en-US" b="1" dirty="0"/>
              <a:t>Desperate Nations Still Have Dangerous Weapons….Don’t Be Fooled. Here Are Some of the Nefarious Criminals:</a:t>
            </a:r>
            <a:endParaRPr lang="en-US" dirty="0"/>
          </a:p>
          <a:p>
            <a:r>
              <a:rPr lang="en-US" b="1" dirty="0"/>
              <a:t>Jeongdaeseong – Korean resident living in Japan</a:t>
            </a:r>
            <a:r>
              <a:rPr lang="en-US" dirty="0"/>
              <a:t> </a:t>
            </a:r>
          </a:p>
          <a:p>
            <a:r>
              <a:rPr lang="en-US" b="1" dirty="0"/>
              <a:t>Mori – Korean resident living in Japan</a:t>
            </a:r>
            <a:endParaRPr lang="en-US" dirty="0"/>
          </a:p>
          <a:p>
            <a:r>
              <a:rPr lang="en-US" b="1" dirty="0"/>
              <a:t>Nishida -Japanese</a:t>
            </a:r>
            <a:r>
              <a:rPr lang="en-US" dirty="0"/>
              <a:t> </a:t>
            </a:r>
          </a:p>
          <a:p>
            <a:r>
              <a:rPr lang="en-US" b="1" dirty="0"/>
              <a:t>Hippo – Japanese</a:t>
            </a:r>
            <a:r>
              <a:rPr lang="en-US" dirty="0"/>
              <a:t> </a:t>
            </a:r>
          </a:p>
          <a:p>
            <a:r>
              <a:rPr lang="en-US" b="1" dirty="0"/>
              <a:t>Kobayashi – Japanese</a:t>
            </a:r>
          </a:p>
          <a:p>
            <a:r>
              <a:rPr lang="en-US" b="1" dirty="0"/>
              <a:t>President Moon – Korea</a:t>
            </a:r>
            <a:r>
              <a:rPr lang="en-US" dirty="0"/>
              <a:t> </a:t>
            </a:r>
          </a:p>
          <a:p>
            <a:r>
              <a:rPr lang="en-US" b="1" dirty="0"/>
              <a:t>Emperor Hirohito – Japan</a:t>
            </a:r>
            <a:r>
              <a:rPr lang="en-US" dirty="0"/>
              <a:t> </a:t>
            </a:r>
          </a:p>
          <a:p>
            <a:r>
              <a:rPr lang="en-US" b="1" dirty="0"/>
              <a:t>Prime Minister Abe – Japan</a:t>
            </a:r>
            <a:r>
              <a:rPr lang="en-US" dirty="0"/>
              <a:t> </a:t>
            </a:r>
          </a:p>
        </p:txBody>
      </p:sp>
      <p:sp>
        <p:nvSpPr>
          <p:cNvPr id="4" name="Rectangle 2">
            <a:extLst>
              <a:ext uri="{FF2B5EF4-FFF2-40B4-BE49-F238E27FC236}">
                <a16:creationId xmlns:a16="http://schemas.microsoft.com/office/drawing/2014/main" id="{2434AFED-0661-DA4B-9516-46C05C9EAF28}"/>
              </a:ext>
            </a:extLst>
          </p:cNvPr>
          <p:cNvSpPr>
            <a:spLocks noChangeArrowheads="1"/>
          </p:cNvSpPr>
          <p:nvPr/>
        </p:nvSpPr>
        <p:spPr bwMode="auto">
          <a:xfrm>
            <a:off x="6001390" y="2024519"/>
            <a:ext cx="2215848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2945" name="Picture 2139947956" descr="Shinzo Abe and Moon Jae-in meet for first time since Japan-Korea wartime  labour row | South China Morning Post">
            <a:extLst>
              <a:ext uri="{FF2B5EF4-FFF2-40B4-BE49-F238E27FC236}">
                <a16:creationId xmlns:a16="http://schemas.microsoft.com/office/drawing/2014/main" id="{A54E587A-F51B-684E-A79A-B8E55B4BEF9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t="2094" b="2"/>
          <a:stretch>
            <a:fillRect/>
          </a:stretch>
        </p:blipFill>
        <p:spPr bwMode="auto">
          <a:xfrm>
            <a:off x="9503227" y="2279538"/>
            <a:ext cx="2492829" cy="22170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132250D-EA10-D74D-8B1C-59C56E61F5A4}"/>
              </a:ext>
            </a:extLst>
          </p:cNvPr>
          <p:cNvPicPr/>
          <p:nvPr/>
        </p:nvPicPr>
        <p:blipFill rotWithShape="1">
          <a:blip r:embed="rId4">
            <a:extLst>
              <a:ext uri="{28A0092B-C50C-407E-A947-70E740481C1C}">
                <a14:useLocalDpi xmlns:a14="http://schemas.microsoft.com/office/drawing/2010/main" val="0"/>
              </a:ext>
            </a:extLst>
          </a:blip>
          <a:srcRect r="12641"/>
          <a:stretch/>
        </p:blipFill>
        <p:spPr bwMode="auto">
          <a:xfrm>
            <a:off x="9503228" y="4751614"/>
            <a:ext cx="2492829" cy="1863158"/>
          </a:xfrm>
          <a:prstGeom prst="rect">
            <a:avLst/>
          </a:prstGeom>
          <a:noFill/>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1E05DB1A-D9EE-6443-AB5E-EA46B4D7BFA6}"/>
              </a:ext>
            </a:extLst>
          </p:cNvPr>
          <p:cNvSpPr>
            <a:spLocks noChangeArrowheads="1"/>
          </p:cNvSpPr>
          <p:nvPr/>
        </p:nvSpPr>
        <p:spPr bwMode="auto">
          <a:xfrm>
            <a:off x="9533466" y="760186"/>
            <a:ext cx="1432779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2947" name="Picture 2139947958" descr="Changing the Narrative in Northeast Asia – The Diplomat">
            <a:extLst>
              <a:ext uri="{FF2B5EF4-FFF2-40B4-BE49-F238E27FC236}">
                <a16:creationId xmlns:a16="http://schemas.microsoft.com/office/drawing/2014/main" id="{5669B7A5-3C94-0544-893B-FDBDDDB6D78A}"/>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t="3764"/>
          <a:stretch>
            <a:fillRect/>
          </a:stretch>
        </p:blipFill>
        <p:spPr bwMode="auto">
          <a:xfrm>
            <a:off x="9533466" y="609600"/>
            <a:ext cx="2462590" cy="149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0698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BE031-F12C-E04E-BD99-F72F2FCFEFA4}"/>
              </a:ext>
            </a:extLst>
          </p:cNvPr>
          <p:cNvSpPr>
            <a:spLocks noGrp="1"/>
          </p:cNvSpPr>
          <p:nvPr>
            <p:ph type="title"/>
          </p:nvPr>
        </p:nvSpPr>
        <p:spPr/>
        <p:txBody>
          <a:bodyPr/>
          <a:lstStyle/>
          <a:p>
            <a:r>
              <a:rPr lang="en-US" dirty="0"/>
              <a:t>AMANAH’S ODYSSEY II|THE SUPREME ORDEAL: NEIL KEENAN UPDATE 2014</a:t>
            </a:r>
          </a:p>
        </p:txBody>
      </p:sp>
      <p:sp>
        <p:nvSpPr>
          <p:cNvPr id="3" name="Content Placeholder 2">
            <a:extLst>
              <a:ext uri="{FF2B5EF4-FFF2-40B4-BE49-F238E27FC236}">
                <a16:creationId xmlns:a16="http://schemas.microsoft.com/office/drawing/2014/main" id="{24C593BE-E4BB-3543-B9D9-F86958020C1A}"/>
              </a:ext>
            </a:extLst>
          </p:cNvPr>
          <p:cNvSpPr>
            <a:spLocks noGrp="1"/>
          </p:cNvSpPr>
          <p:nvPr>
            <p:ph idx="1"/>
          </p:nvPr>
        </p:nvSpPr>
        <p:spPr/>
        <p:txBody>
          <a:bodyPr/>
          <a:lstStyle/>
          <a:p>
            <a:r>
              <a:rPr lang="en-US" dirty="0"/>
              <a:t>Keenan shares Intel of Grande Lander is General Electric (GE)</a:t>
            </a:r>
          </a:p>
          <a:p>
            <a:r>
              <a:rPr lang="en-US" dirty="0"/>
              <a:t>Informs of an Emergency Alert issued by the FBI and DHS about an imminent terrorist attack and confirmed by local law enforcement on the NCIC DHS database system </a:t>
            </a:r>
          </a:p>
          <a:p>
            <a:pPr lvl="0"/>
            <a:r>
              <a:rPr lang="en-US" dirty="0"/>
              <a:t>Greater Southwest areas of the U.S.</a:t>
            </a:r>
          </a:p>
          <a:p>
            <a:pPr lvl="0"/>
            <a:r>
              <a:rPr lang="en-US" dirty="0"/>
              <a:t>El Paso, TX</a:t>
            </a:r>
          </a:p>
          <a:p>
            <a:pPr lvl="0"/>
            <a:r>
              <a:rPr lang="en-US" dirty="0"/>
              <a:t>Las Cruces, NM</a:t>
            </a:r>
          </a:p>
          <a:p>
            <a:pPr lvl="0"/>
            <a:r>
              <a:rPr lang="en-US" dirty="0"/>
              <a:t>Tucson, Phoenix and Yuma, AZ</a:t>
            </a:r>
          </a:p>
          <a:p>
            <a:pPr lvl="0"/>
            <a:r>
              <a:rPr lang="en-US" dirty="0"/>
              <a:t>San Diego and the greater Los Angeles area, CA</a:t>
            </a:r>
          </a:p>
          <a:p>
            <a:endParaRPr lang="en-US" dirty="0"/>
          </a:p>
        </p:txBody>
      </p:sp>
      <p:pic>
        <p:nvPicPr>
          <p:cNvPr id="4" name="Picture 2" descr="Image result for GE Image">
            <a:extLst>
              <a:ext uri="{FF2B5EF4-FFF2-40B4-BE49-F238E27FC236}">
                <a16:creationId xmlns:a16="http://schemas.microsoft.com/office/drawing/2014/main" id="{4B95EF2A-5CF3-5F4B-BF6A-09466AF03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2150" y="3198552"/>
            <a:ext cx="3236652" cy="2697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2371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67261-4F10-EA4E-A373-42057D2ED2CA}"/>
              </a:ext>
            </a:extLst>
          </p:cNvPr>
          <p:cNvSpPr>
            <a:spLocks noGrp="1"/>
          </p:cNvSpPr>
          <p:nvPr>
            <p:ph type="title"/>
          </p:nvPr>
        </p:nvSpPr>
        <p:spPr/>
        <p:txBody>
          <a:bodyPr/>
          <a:lstStyle/>
          <a:p>
            <a:r>
              <a:rPr lang="en-US" dirty="0"/>
              <a:t>AMANAH’S ODYSSEY II | THE SUPREME ORDEAL: NEIL KEENAN UPDATE 2015</a:t>
            </a:r>
          </a:p>
        </p:txBody>
      </p:sp>
      <p:pic>
        <p:nvPicPr>
          <p:cNvPr id="4" name="image178.jpg">
            <a:extLst>
              <a:ext uri="{FF2B5EF4-FFF2-40B4-BE49-F238E27FC236}">
                <a16:creationId xmlns:a16="http://schemas.microsoft.com/office/drawing/2014/main" id="{B41585D1-1421-C24E-8E6E-662F4A654FB1}"/>
              </a:ext>
            </a:extLst>
          </p:cNvPr>
          <p:cNvPicPr>
            <a:picLocks noGrp="1"/>
          </p:cNvPicPr>
          <p:nvPr>
            <p:ph idx="1"/>
          </p:nvPr>
        </p:nvPicPr>
        <p:blipFill>
          <a:blip r:embed="rId2"/>
          <a:srcRect/>
          <a:stretch>
            <a:fillRect/>
          </a:stretch>
        </p:blipFill>
        <p:spPr>
          <a:xfrm>
            <a:off x="4204307" y="2715760"/>
            <a:ext cx="2686424" cy="3881437"/>
          </a:xfrm>
          <a:prstGeom prst="rect">
            <a:avLst/>
          </a:prstGeom>
          <a:ln/>
        </p:spPr>
      </p:pic>
    </p:spTree>
    <p:extLst>
      <p:ext uri="{BB962C8B-B14F-4D97-AF65-F5344CB8AC3E}">
        <p14:creationId xmlns:p14="http://schemas.microsoft.com/office/powerpoint/2010/main" val="3097510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B914-AF48-A244-A236-281B9CE83E12}"/>
              </a:ext>
            </a:extLst>
          </p:cNvPr>
          <p:cNvSpPr>
            <a:spLocks noGrp="1"/>
          </p:cNvSpPr>
          <p:nvPr>
            <p:ph type="title"/>
          </p:nvPr>
        </p:nvSpPr>
        <p:spPr/>
        <p:txBody>
          <a:bodyPr>
            <a:normAutofit fontScale="90000"/>
          </a:bodyPr>
          <a:lstStyle/>
          <a:p>
            <a:r>
              <a:rPr lang="en-US" dirty="0"/>
              <a:t>AMANAH’S ODYSSEY II | THE SUPREME ORDEAL: NEIL KEENAN UPDATE 2015</a:t>
            </a:r>
          </a:p>
        </p:txBody>
      </p:sp>
      <p:sp>
        <p:nvSpPr>
          <p:cNvPr id="3" name="Content Placeholder 2">
            <a:extLst>
              <a:ext uri="{FF2B5EF4-FFF2-40B4-BE49-F238E27FC236}">
                <a16:creationId xmlns:a16="http://schemas.microsoft.com/office/drawing/2014/main" id="{A8F2D4E6-471D-A048-8C09-2E6107D94985}"/>
              </a:ext>
            </a:extLst>
          </p:cNvPr>
          <p:cNvSpPr>
            <a:spLocks noGrp="1"/>
          </p:cNvSpPr>
          <p:nvPr>
            <p:ph idx="1"/>
          </p:nvPr>
        </p:nvSpPr>
        <p:spPr>
          <a:xfrm>
            <a:off x="677334" y="2202153"/>
            <a:ext cx="8596668" cy="3880773"/>
          </a:xfrm>
        </p:spPr>
        <p:txBody>
          <a:bodyPr/>
          <a:lstStyle/>
          <a:p>
            <a:r>
              <a:rPr lang="en-US" dirty="0"/>
              <a:t>MODERN DAY PIED PIPER: THE RED DRAGON AMBASSADOR EXPOSED:              BO MICHAEL LINDSTROM THE SON OF A SWEDISH AMBASSADOR </a:t>
            </a:r>
          </a:p>
        </p:txBody>
      </p:sp>
      <p:pic>
        <p:nvPicPr>
          <p:cNvPr id="4" name="Picture 3">
            <a:extLst>
              <a:ext uri="{FF2B5EF4-FFF2-40B4-BE49-F238E27FC236}">
                <a16:creationId xmlns:a16="http://schemas.microsoft.com/office/drawing/2014/main" id="{11ECF857-612B-694E-9F69-D6F7B4260671}"/>
              </a:ext>
            </a:extLst>
          </p:cNvPr>
          <p:cNvPicPr/>
          <p:nvPr/>
        </p:nvPicPr>
        <p:blipFill>
          <a:blip r:embed="rId2">
            <a:extLst>
              <a:ext uri="{28A0092B-C50C-407E-A947-70E740481C1C}">
                <a14:useLocalDpi xmlns:a14="http://schemas.microsoft.com/office/drawing/2010/main" val="0"/>
              </a:ext>
            </a:extLst>
          </a:blip>
          <a:stretch>
            <a:fillRect/>
          </a:stretch>
        </p:blipFill>
        <p:spPr>
          <a:xfrm>
            <a:off x="1136072" y="2878948"/>
            <a:ext cx="7315200" cy="3880773"/>
          </a:xfrm>
          <a:prstGeom prst="rect">
            <a:avLst/>
          </a:prstGeom>
        </p:spPr>
      </p:pic>
    </p:spTree>
    <p:extLst>
      <p:ext uri="{BB962C8B-B14F-4D97-AF65-F5344CB8AC3E}">
        <p14:creationId xmlns:p14="http://schemas.microsoft.com/office/powerpoint/2010/main" val="747936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89C9-879F-6547-8F48-BAC1D69F744B}"/>
              </a:ext>
            </a:extLst>
          </p:cNvPr>
          <p:cNvSpPr>
            <a:spLocks noGrp="1"/>
          </p:cNvSpPr>
          <p:nvPr>
            <p:ph type="title"/>
          </p:nvPr>
        </p:nvSpPr>
        <p:spPr/>
        <p:txBody>
          <a:bodyPr>
            <a:normAutofit/>
          </a:bodyPr>
          <a:lstStyle/>
          <a:p>
            <a:r>
              <a:rPr lang="en-US" sz="3200" dirty="0"/>
              <a:t>AMANAH’S ODYSSEY II|THE SUPREME ORDEAL: NEIL KEENAN UPDATE 2013</a:t>
            </a:r>
          </a:p>
        </p:txBody>
      </p:sp>
      <p:sp>
        <p:nvSpPr>
          <p:cNvPr id="3" name="Content Placeholder 2">
            <a:extLst>
              <a:ext uri="{FF2B5EF4-FFF2-40B4-BE49-F238E27FC236}">
                <a16:creationId xmlns:a16="http://schemas.microsoft.com/office/drawing/2014/main" id="{1B6DE1F4-3687-A449-82BB-BC509D57046F}"/>
              </a:ext>
            </a:extLst>
          </p:cNvPr>
          <p:cNvSpPr>
            <a:spLocks noGrp="1"/>
          </p:cNvSpPr>
          <p:nvPr>
            <p:ph idx="1"/>
          </p:nvPr>
        </p:nvSpPr>
        <p:spPr/>
        <p:txBody>
          <a:bodyPr/>
          <a:lstStyle/>
          <a:p>
            <a:r>
              <a:rPr lang="en-US" b="1" dirty="0"/>
              <a:t>Keenan Deals with the OITC Players  </a:t>
            </a:r>
          </a:p>
          <a:p>
            <a:endParaRPr lang="en-US" dirty="0"/>
          </a:p>
        </p:txBody>
      </p:sp>
      <p:pic>
        <p:nvPicPr>
          <p:cNvPr id="4" name="Picture 173415780" descr="Keith Scott | Spartan of Truth">
            <a:extLst>
              <a:ext uri="{FF2B5EF4-FFF2-40B4-BE49-F238E27FC236}">
                <a16:creationId xmlns:a16="http://schemas.microsoft.com/office/drawing/2014/main" id="{5B972B51-B983-C241-A1B4-272467FED94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167087" y="1683043"/>
            <a:ext cx="5009322" cy="517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3181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4C1D2-0C26-2C4C-9FF0-A847384B808F}"/>
              </a:ext>
            </a:extLst>
          </p:cNvPr>
          <p:cNvSpPr>
            <a:spLocks noGrp="1"/>
          </p:cNvSpPr>
          <p:nvPr>
            <p:ph type="title"/>
          </p:nvPr>
        </p:nvSpPr>
        <p:spPr/>
        <p:txBody>
          <a:bodyPr>
            <a:normAutofit/>
          </a:bodyPr>
          <a:lstStyle/>
          <a:p>
            <a:r>
              <a:rPr lang="en-US" sz="3200" dirty="0"/>
              <a:t>AMANAH’S ODYSSEY II | THE SUPREME ORDEAL: NEIL KEENAN UPDATE 2015</a:t>
            </a:r>
          </a:p>
        </p:txBody>
      </p:sp>
      <p:sp>
        <p:nvSpPr>
          <p:cNvPr id="3" name="Content Placeholder 2">
            <a:extLst>
              <a:ext uri="{FF2B5EF4-FFF2-40B4-BE49-F238E27FC236}">
                <a16:creationId xmlns:a16="http://schemas.microsoft.com/office/drawing/2014/main" id="{A94E6088-2001-F543-9079-4EC5E0A6F86E}"/>
              </a:ext>
            </a:extLst>
          </p:cNvPr>
          <p:cNvSpPr>
            <a:spLocks noGrp="1"/>
          </p:cNvSpPr>
          <p:nvPr>
            <p:ph idx="1"/>
          </p:nvPr>
        </p:nvSpPr>
        <p:spPr/>
        <p:txBody>
          <a:bodyPr/>
          <a:lstStyle/>
          <a:p>
            <a:r>
              <a:rPr lang="en-US" dirty="0"/>
              <a:t>CORRUPT FINANCIAL ORGANIZATION SYMBOLS AND ITS CON-ARTISTS</a:t>
            </a:r>
          </a:p>
          <a:p>
            <a:endParaRPr lang="en-US" dirty="0"/>
          </a:p>
        </p:txBody>
      </p:sp>
      <p:pic>
        <p:nvPicPr>
          <p:cNvPr id="4" name="Picture 3">
            <a:extLst>
              <a:ext uri="{FF2B5EF4-FFF2-40B4-BE49-F238E27FC236}">
                <a16:creationId xmlns:a16="http://schemas.microsoft.com/office/drawing/2014/main" id="{16B119B0-CE9D-DF47-9F2D-27FF21962A1D}"/>
              </a:ext>
            </a:extLst>
          </p:cNvPr>
          <p:cNvPicPr/>
          <p:nvPr/>
        </p:nvPicPr>
        <p:blipFill>
          <a:blip r:embed="rId2">
            <a:extLst>
              <a:ext uri="{28A0092B-C50C-407E-A947-70E740481C1C}">
                <a14:useLocalDpi xmlns:a14="http://schemas.microsoft.com/office/drawing/2010/main" val="0"/>
              </a:ext>
            </a:extLst>
          </a:blip>
          <a:stretch>
            <a:fillRect/>
          </a:stretch>
        </p:blipFill>
        <p:spPr>
          <a:xfrm>
            <a:off x="872837" y="2652567"/>
            <a:ext cx="7647708" cy="4039177"/>
          </a:xfrm>
          <a:prstGeom prst="rect">
            <a:avLst/>
          </a:prstGeom>
        </p:spPr>
      </p:pic>
    </p:spTree>
    <p:extLst>
      <p:ext uri="{BB962C8B-B14F-4D97-AF65-F5344CB8AC3E}">
        <p14:creationId xmlns:p14="http://schemas.microsoft.com/office/powerpoint/2010/main" val="7949911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F9247-4FDF-CD4B-94E8-2D40F9669DB3}"/>
              </a:ext>
            </a:extLst>
          </p:cNvPr>
          <p:cNvSpPr>
            <a:spLocks noGrp="1"/>
          </p:cNvSpPr>
          <p:nvPr>
            <p:ph type="title"/>
          </p:nvPr>
        </p:nvSpPr>
        <p:spPr/>
        <p:txBody>
          <a:bodyPr>
            <a:normAutofit/>
          </a:bodyPr>
          <a:lstStyle/>
          <a:p>
            <a:r>
              <a:rPr lang="en-US" sz="3200" dirty="0"/>
              <a:t>AMANAH’S ODYSSEY II | THE SUPREME ORDEAL: NEIL KEENAN UPDATE 2015</a:t>
            </a:r>
          </a:p>
        </p:txBody>
      </p:sp>
      <p:sp>
        <p:nvSpPr>
          <p:cNvPr id="3" name="Content Placeholder 2">
            <a:extLst>
              <a:ext uri="{FF2B5EF4-FFF2-40B4-BE49-F238E27FC236}">
                <a16:creationId xmlns:a16="http://schemas.microsoft.com/office/drawing/2014/main" id="{0C52FB77-3773-C84A-BC13-35DB745AB1A4}"/>
              </a:ext>
            </a:extLst>
          </p:cNvPr>
          <p:cNvSpPr>
            <a:spLocks noGrp="1"/>
          </p:cNvSpPr>
          <p:nvPr>
            <p:ph idx="1"/>
          </p:nvPr>
        </p:nvSpPr>
        <p:spPr/>
        <p:txBody>
          <a:bodyPr/>
          <a:lstStyle/>
          <a:p>
            <a:r>
              <a:rPr lang="en-US" dirty="0"/>
              <a:t>COMMITTEE OF 300 WORLD BANK GROUP</a:t>
            </a:r>
          </a:p>
          <a:p>
            <a:r>
              <a:rPr lang="en-US" dirty="0"/>
              <a:t> “King” Anthony Santiago Martin (ASM) </a:t>
            </a:r>
          </a:p>
          <a:p>
            <a:r>
              <a:rPr lang="en-US" dirty="0"/>
              <a:t>The ASBLP Group of Companies </a:t>
            </a:r>
          </a:p>
          <a:p>
            <a:r>
              <a:rPr lang="en-US" dirty="0"/>
              <a:t>The Bank of ASBLP </a:t>
            </a:r>
          </a:p>
        </p:txBody>
      </p:sp>
      <p:pic>
        <p:nvPicPr>
          <p:cNvPr id="4" name="Picture 3">
            <a:extLst>
              <a:ext uri="{FF2B5EF4-FFF2-40B4-BE49-F238E27FC236}">
                <a16:creationId xmlns:a16="http://schemas.microsoft.com/office/drawing/2014/main" id="{09ED840C-427D-1647-A50B-0A966E739E9D}"/>
              </a:ext>
            </a:extLst>
          </p:cNvPr>
          <p:cNvPicPr/>
          <p:nvPr/>
        </p:nvPicPr>
        <p:blipFill>
          <a:blip r:embed="rId2">
            <a:extLst>
              <a:ext uri="{28A0092B-C50C-407E-A947-70E740481C1C}">
                <a14:useLocalDpi xmlns:a14="http://schemas.microsoft.com/office/drawing/2010/main" val="0"/>
              </a:ext>
            </a:extLst>
          </a:blip>
          <a:stretch>
            <a:fillRect/>
          </a:stretch>
        </p:blipFill>
        <p:spPr>
          <a:xfrm>
            <a:off x="5327072" y="1630363"/>
            <a:ext cx="5943600" cy="8169275"/>
          </a:xfrm>
          <a:prstGeom prst="rect">
            <a:avLst/>
          </a:prstGeom>
        </p:spPr>
      </p:pic>
      <p:pic>
        <p:nvPicPr>
          <p:cNvPr id="5" name="Picture 4">
            <a:extLst>
              <a:ext uri="{FF2B5EF4-FFF2-40B4-BE49-F238E27FC236}">
                <a16:creationId xmlns:a16="http://schemas.microsoft.com/office/drawing/2014/main" id="{AE92AA69-9E06-3A48-BD41-A085AC54773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01762" y="3865418"/>
            <a:ext cx="3969002" cy="2992582"/>
          </a:xfrm>
          <a:prstGeom prst="rect">
            <a:avLst/>
          </a:prstGeom>
          <a:noFill/>
          <a:ln>
            <a:noFill/>
          </a:ln>
        </p:spPr>
      </p:pic>
    </p:spTree>
    <p:extLst>
      <p:ext uri="{BB962C8B-B14F-4D97-AF65-F5344CB8AC3E}">
        <p14:creationId xmlns:p14="http://schemas.microsoft.com/office/powerpoint/2010/main" val="26608005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D0E7-9C0D-3441-9F63-CB021638701A}"/>
              </a:ext>
            </a:extLst>
          </p:cNvPr>
          <p:cNvSpPr>
            <a:spLocks noGrp="1"/>
          </p:cNvSpPr>
          <p:nvPr>
            <p:ph type="title"/>
          </p:nvPr>
        </p:nvSpPr>
        <p:spPr/>
        <p:txBody>
          <a:bodyPr>
            <a:normAutofit/>
          </a:bodyPr>
          <a:lstStyle/>
          <a:p>
            <a:r>
              <a:rPr lang="en-US" sz="3200" dirty="0"/>
              <a:t>AMANAH’S ODYSSEY II | THE SUPREME ORDEAL: NEIL KEENAN UPDATE 2015</a:t>
            </a:r>
          </a:p>
        </p:txBody>
      </p:sp>
      <p:sp>
        <p:nvSpPr>
          <p:cNvPr id="3" name="Content Placeholder 2">
            <a:extLst>
              <a:ext uri="{FF2B5EF4-FFF2-40B4-BE49-F238E27FC236}">
                <a16:creationId xmlns:a16="http://schemas.microsoft.com/office/drawing/2014/main" id="{BA6C9EBD-0AB9-CB4B-9555-C5EF35FBBEB1}"/>
              </a:ext>
            </a:extLst>
          </p:cNvPr>
          <p:cNvSpPr>
            <a:spLocks noGrp="1"/>
          </p:cNvSpPr>
          <p:nvPr>
            <p:ph idx="1"/>
          </p:nvPr>
        </p:nvSpPr>
        <p:spPr>
          <a:xfrm>
            <a:off x="455661" y="1930400"/>
            <a:ext cx="8596668" cy="3880773"/>
          </a:xfrm>
        </p:spPr>
        <p:txBody>
          <a:bodyPr/>
          <a:lstStyle/>
          <a:p>
            <a:r>
              <a:rPr lang="en-US" b="1" dirty="0"/>
              <a:t>Cabal ’appointed’ M1 Pres</a:t>
            </a:r>
            <a:r>
              <a:rPr lang="en-US" dirty="0"/>
              <a:t>. </a:t>
            </a:r>
            <a:r>
              <a:rPr lang="en-US" b="1" dirty="0"/>
              <a:t>Ferdinand Marcos</a:t>
            </a:r>
            <a:r>
              <a:rPr lang="en-US" dirty="0"/>
              <a:t> willed the ASBLP Group and Bank of ASBLP to HM King Anthony Santiago Martin ” White Spiritual Boy” </a:t>
            </a:r>
          </a:p>
        </p:txBody>
      </p:sp>
      <p:pic>
        <p:nvPicPr>
          <p:cNvPr id="1026" name="Picture 2" descr="Image result for Ferdinand Marcos Image">
            <a:extLst>
              <a:ext uri="{FF2B5EF4-FFF2-40B4-BE49-F238E27FC236}">
                <a16:creationId xmlns:a16="http://schemas.microsoft.com/office/drawing/2014/main" id="{7B4D2BA4-8D01-0242-8566-35BB84064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578" y="2755465"/>
            <a:ext cx="7412180" cy="3659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1401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7F48-C016-9B4E-987F-2469B0447467}"/>
              </a:ext>
            </a:extLst>
          </p:cNvPr>
          <p:cNvSpPr>
            <a:spLocks noGrp="1"/>
          </p:cNvSpPr>
          <p:nvPr>
            <p:ph type="title"/>
          </p:nvPr>
        </p:nvSpPr>
        <p:spPr/>
        <p:txBody>
          <a:bodyPr>
            <a:normAutofit/>
          </a:bodyPr>
          <a:lstStyle/>
          <a:p>
            <a:r>
              <a:rPr lang="en-US" sz="3200" dirty="0"/>
              <a:t>AMANAH’S ODYSSEY II | THE SUPREME ORDEAL: NEIL KEENAN UPDATE 2015</a:t>
            </a:r>
          </a:p>
        </p:txBody>
      </p:sp>
      <p:sp>
        <p:nvSpPr>
          <p:cNvPr id="3" name="Content Placeholder 2">
            <a:extLst>
              <a:ext uri="{FF2B5EF4-FFF2-40B4-BE49-F238E27FC236}">
                <a16:creationId xmlns:a16="http://schemas.microsoft.com/office/drawing/2014/main" id="{36282513-4D5A-044A-A894-0241C98BF18C}"/>
              </a:ext>
            </a:extLst>
          </p:cNvPr>
          <p:cNvSpPr>
            <a:spLocks noGrp="1"/>
          </p:cNvSpPr>
          <p:nvPr>
            <p:ph idx="1"/>
          </p:nvPr>
        </p:nvSpPr>
        <p:spPr/>
        <p:txBody>
          <a:bodyPr/>
          <a:lstStyle/>
          <a:p>
            <a:r>
              <a:rPr lang="en-US" dirty="0"/>
              <a:t>HM KING ANTHONY SANTIGO MARTINA ‘WHITE SPIRITUAL BOY” </a:t>
            </a:r>
          </a:p>
        </p:txBody>
      </p:sp>
      <p:pic>
        <p:nvPicPr>
          <p:cNvPr id="4" name="Picture 3">
            <a:extLst>
              <a:ext uri="{FF2B5EF4-FFF2-40B4-BE49-F238E27FC236}">
                <a16:creationId xmlns:a16="http://schemas.microsoft.com/office/drawing/2014/main" id="{E1BBEF3D-F0D0-2E42-BCC2-C224E92CCF1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99990" y="2646218"/>
            <a:ext cx="3436015" cy="3602182"/>
          </a:xfrm>
          <a:prstGeom prst="rect">
            <a:avLst/>
          </a:prstGeom>
          <a:noFill/>
          <a:ln>
            <a:noFill/>
          </a:ln>
        </p:spPr>
      </p:pic>
      <p:pic>
        <p:nvPicPr>
          <p:cNvPr id="5" name="Picture 4">
            <a:extLst>
              <a:ext uri="{FF2B5EF4-FFF2-40B4-BE49-F238E27FC236}">
                <a16:creationId xmlns:a16="http://schemas.microsoft.com/office/drawing/2014/main" id="{027AC53C-86A9-4345-AC95-48F30DCC656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38456" y="2669369"/>
            <a:ext cx="3953655" cy="3602182"/>
          </a:xfrm>
          <a:prstGeom prst="rect">
            <a:avLst/>
          </a:prstGeom>
          <a:noFill/>
          <a:ln>
            <a:noFill/>
          </a:ln>
        </p:spPr>
      </p:pic>
    </p:spTree>
    <p:extLst>
      <p:ext uri="{BB962C8B-B14F-4D97-AF65-F5344CB8AC3E}">
        <p14:creationId xmlns:p14="http://schemas.microsoft.com/office/powerpoint/2010/main" val="31991092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4C87F-8D8F-594E-8590-E5BAF2F5580C}"/>
              </a:ext>
            </a:extLst>
          </p:cNvPr>
          <p:cNvSpPr>
            <a:spLocks noGrp="1"/>
          </p:cNvSpPr>
          <p:nvPr>
            <p:ph type="title"/>
          </p:nvPr>
        </p:nvSpPr>
        <p:spPr/>
        <p:txBody>
          <a:bodyPr>
            <a:normAutofit/>
          </a:bodyPr>
          <a:lstStyle/>
          <a:p>
            <a:r>
              <a:rPr lang="en-US" sz="3200" dirty="0"/>
              <a:t>AMANAH’S ODYSSEY II | THE SUPREME ORDEAL: NEIL KEENAN UPDATE 2015</a:t>
            </a:r>
          </a:p>
        </p:txBody>
      </p:sp>
      <p:pic>
        <p:nvPicPr>
          <p:cNvPr id="4" name="Content Placeholder 3">
            <a:extLst>
              <a:ext uri="{FF2B5EF4-FFF2-40B4-BE49-F238E27FC236}">
                <a16:creationId xmlns:a16="http://schemas.microsoft.com/office/drawing/2014/main" id="{498F6A35-43DC-004B-A936-0928C4ED7CBD}"/>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677334" y="1744951"/>
            <a:ext cx="7829357" cy="4988358"/>
          </a:xfrm>
          <a:prstGeom prst="rect">
            <a:avLst/>
          </a:prstGeom>
        </p:spPr>
      </p:pic>
    </p:spTree>
    <p:extLst>
      <p:ext uri="{BB962C8B-B14F-4D97-AF65-F5344CB8AC3E}">
        <p14:creationId xmlns:p14="http://schemas.microsoft.com/office/powerpoint/2010/main" val="3909123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D6B0-DC13-A34F-B8D2-411D59DED283}"/>
              </a:ext>
            </a:extLst>
          </p:cNvPr>
          <p:cNvSpPr>
            <a:spLocks noGrp="1"/>
          </p:cNvSpPr>
          <p:nvPr>
            <p:ph type="title"/>
          </p:nvPr>
        </p:nvSpPr>
        <p:spPr/>
        <p:txBody>
          <a:bodyPr>
            <a:normAutofit/>
          </a:bodyPr>
          <a:lstStyle/>
          <a:p>
            <a:r>
              <a:rPr lang="en-US" sz="3200" dirty="0"/>
              <a:t>AMANAH’S ODYSSEY II | THE SUPREME ORDEAL: NEIL KEENAN UPDATE 2015</a:t>
            </a:r>
          </a:p>
        </p:txBody>
      </p:sp>
      <p:sp>
        <p:nvSpPr>
          <p:cNvPr id="3" name="Content Placeholder 2">
            <a:extLst>
              <a:ext uri="{FF2B5EF4-FFF2-40B4-BE49-F238E27FC236}">
                <a16:creationId xmlns:a16="http://schemas.microsoft.com/office/drawing/2014/main" id="{8000A01F-B6AB-8345-885F-C243665CFCE1}"/>
              </a:ext>
            </a:extLst>
          </p:cNvPr>
          <p:cNvSpPr>
            <a:spLocks noGrp="1"/>
          </p:cNvSpPr>
          <p:nvPr>
            <p:ph idx="1"/>
          </p:nvPr>
        </p:nvSpPr>
        <p:spPr/>
        <p:txBody>
          <a:bodyPr/>
          <a:lstStyle/>
          <a:p>
            <a:r>
              <a:rPr lang="en-US" dirty="0"/>
              <a:t>Bretton Woods Agreement is Null and Void. The West continues to illegally use the East’s deposits in the Global Accounts. The East will no longer tolerate it.</a:t>
            </a:r>
          </a:p>
          <a:p>
            <a:r>
              <a:rPr lang="en-US" dirty="0"/>
              <a:t>The hard assets are located in the East and have nothing to do with the World Bank or the IMF or BIS or any Central Banks.  It is owned by the Depositors.</a:t>
            </a:r>
          </a:p>
          <a:p>
            <a:endParaRPr lang="en-US" dirty="0"/>
          </a:p>
          <a:p>
            <a:endParaRPr lang="en-US" dirty="0"/>
          </a:p>
        </p:txBody>
      </p:sp>
      <p:sp>
        <p:nvSpPr>
          <p:cNvPr id="4" name="Rectangle 2">
            <a:extLst>
              <a:ext uri="{FF2B5EF4-FFF2-40B4-BE49-F238E27FC236}">
                <a16:creationId xmlns:a16="http://schemas.microsoft.com/office/drawing/2014/main" id="{13BEB251-10AF-434C-85CF-B2CE675719A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807950248" descr="Beijing's new approach could make its neighborhood less volatile in 2019">
            <a:extLst>
              <a:ext uri="{FF2B5EF4-FFF2-40B4-BE49-F238E27FC236}">
                <a16:creationId xmlns:a16="http://schemas.microsoft.com/office/drawing/2014/main" id="{E666ED10-2D16-BC42-87DE-B80E9012F22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t="11221" b="9166"/>
          <a:stretch>
            <a:fillRect/>
          </a:stretch>
        </p:blipFill>
        <p:spPr bwMode="auto">
          <a:xfrm>
            <a:off x="1094509" y="3726872"/>
            <a:ext cx="7689273" cy="3131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0509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C82F4-619B-804C-8B8B-383A0542D3CC}"/>
              </a:ext>
            </a:extLst>
          </p:cNvPr>
          <p:cNvSpPr>
            <a:spLocks noGrp="1"/>
          </p:cNvSpPr>
          <p:nvPr>
            <p:ph type="title"/>
          </p:nvPr>
        </p:nvSpPr>
        <p:spPr/>
        <p:txBody>
          <a:bodyPr>
            <a:normAutofit/>
          </a:bodyPr>
          <a:lstStyle/>
          <a:p>
            <a:r>
              <a:rPr lang="en-US" sz="3200" dirty="0"/>
              <a:t>AMANAH’S ODYSSEY II | THE SUPREME ORDEAL: NEIL KEENAN UPDATE 2015</a:t>
            </a:r>
          </a:p>
        </p:txBody>
      </p:sp>
      <p:sp>
        <p:nvSpPr>
          <p:cNvPr id="3" name="Content Placeholder 2">
            <a:extLst>
              <a:ext uri="{FF2B5EF4-FFF2-40B4-BE49-F238E27FC236}">
                <a16:creationId xmlns:a16="http://schemas.microsoft.com/office/drawing/2014/main" id="{5986486E-5462-7F42-AB3B-6A81E16C09DF}"/>
              </a:ext>
            </a:extLst>
          </p:cNvPr>
          <p:cNvSpPr>
            <a:spLocks noGrp="1"/>
          </p:cNvSpPr>
          <p:nvPr>
            <p:ph idx="1"/>
          </p:nvPr>
        </p:nvSpPr>
        <p:spPr/>
        <p:txBody>
          <a:bodyPr/>
          <a:lstStyle/>
          <a:p>
            <a:r>
              <a:rPr lang="en-US" b="1" dirty="0"/>
              <a:t>Worldwide Alert: Neil Is Pissed Off and Is Releasing His Weapons</a:t>
            </a:r>
            <a:endParaRPr lang="en-US" dirty="0"/>
          </a:p>
          <a:p>
            <a:endParaRPr lang="en-US" dirty="0"/>
          </a:p>
        </p:txBody>
      </p:sp>
      <p:pic>
        <p:nvPicPr>
          <p:cNvPr id="4" name="Picture 3">
            <a:extLst>
              <a:ext uri="{FF2B5EF4-FFF2-40B4-BE49-F238E27FC236}">
                <a16:creationId xmlns:a16="http://schemas.microsoft.com/office/drawing/2014/main" id="{3901D7CA-75F9-A749-B9C1-367A5E57F46D}"/>
              </a:ext>
            </a:extLst>
          </p:cNvPr>
          <p:cNvPicPr/>
          <p:nvPr/>
        </p:nvPicPr>
        <p:blipFill rotWithShape="1">
          <a:blip r:embed="rId2">
            <a:extLst>
              <a:ext uri="{28A0092B-C50C-407E-A947-70E740481C1C}">
                <a14:useLocalDpi xmlns:a14="http://schemas.microsoft.com/office/drawing/2010/main" val="0"/>
              </a:ext>
            </a:extLst>
          </a:blip>
          <a:srcRect t="37244" b="30630"/>
          <a:stretch/>
        </p:blipFill>
        <p:spPr bwMode="auto">
          <a:xfrm>
            <a:off x="1246909" y="2937164"/>
            <a:ext cx="6927273" cy="33112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76587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00787-A193-474D-B581-64E2C2399419}"/>
              </a:ext>
            </a:extLst>
          </p:cNvPr>
          <p:cNvSpPr>
            <a:spLocks noGrp="1"/>
          </p:cNvSpPr>
          <p:nvPr>
            <p:ph type="title"/>
          </p:nvPr>
        </p:nvSpPr>
        <p:spPr/>
        <p:txBody>
          <a:bodyPr>
            <a:normAutofit/>
          </a:bodyPr>
          <a:lstStyle/>
          <a:p>
            <a:r>
              <a:rPr lang="en-US" sz="3200" dirty="0"/>
              <a:t>AMANAH’S ODYSSEY II | THE SUPREME ORDEAL: NEIL KEENAN UPDATE 2015</a:t>
            </a:r>
          </a:p>
        </p:txBody>
      </p:sp>
      <p:sp>
        <p:nvSpPr>
          <p:cNvPr id="3" name="Content Placeholder 2">
            <a:extLst>
              <a:ext uri="{FF2B5EF4-FFF2-40B4-BE49-F238E27FC236}">
                <a16:creationId xmlns:a16="http://schemas.microsoft.com/office/drawing/2014/main" id="{4D12AB9E-1D61-844A-87EB-A7E628B30683}"/>
              </a:ext>
            </a:extLst>
          </p:cNvPr>
          <p:cNvSpPr>
            <a:spLocks noGrp="1"/>
          </p:cNvSpPr>
          <p:nvPr>
            <p:ph idx="1"/>
          </p:nvPr>
        </p:nvSpPr>
        <p:spPr/>
        <p:txBody>
          <a:bodyPr/>
          <a:lstStyle/>
          <a:p>
            <a:r>
              <a:rPr lang="en-US" dirty="0"/>
              <a:t>U.S. A. Constitution 1st Amendment Section 10 has been violated for decades!  The Federal Reserve Central Bank FRN corruption…Justice!    </a:t>
            </a:r>
          </a:p>
          <a:p>
            <a:endParaRPr lang="en-US" dirty="0"/>
          </a:p>
        </p:txBody>
      </p:sp>
      <p:pic>
        <p:nvPicPr>
          <p:cNvPr id="5" name="Picture 4">
            <a:extLst>
              <a:ext uri="{FF2B5EF4-FFF2-40B4-BE49-F238E27FC236}">
                <a16:creationId xmlns:a16="http://schemas.microsoft.com/office/drawing/2014/main" id="{74125DA7-486A-C040-B08F-7303E5868B7B}"/>
              </a:ext>
            </a:extLst>
          </p:cNvPr>
          <p:cNvPicPr>
            <a:picLocks noChangeAspect="1"/>
          </p:cNvPicPr>
          <p:nvPr/>
        </p:nvPicPr>
        <p:blipFill>
          <a:blip r:embed="rId2"/>
          <a:stretch>
            <a:fillRect/>
          </a:stretch>
        </p:blipFill>
        <p:spPr>
          <a:xfrm>
            <a:off x="166254" y="2977227"/>
            <a:ext cx="11115177" cy="3880773"/>
          </a:xfrm>
          <a:prstGeom prst="rect">
            <a:avLst/>
          </a:prstGeom>
        </p:spPr>
      </p:pic>
    </p:spTree>
    <p:extLst>
      <p:ext uri="{BB962C8B-B14F-4D97-AF65-F5344CB8AC3E}">
        <p14:creationId xmlns:p14="http://schemas.microsoft.com/office/powerpoint/2010/main" val="40737851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DE32A-635E-684E-9E78-0B7B54181257}"/>
              </a:ext>
            </a:extLst>
          </p:cNvPr>
          <p:cNvSpPr>
            <a:spLocks noGrp="1"/>
          </p:cNvSpPr>
          <p:nvPr>
            <p:ph type="title"/>
          </p:nvPr>
        </p:nvSpPr>
        <p:spPr/>
        <p:txBody>
          <a:bodyPr>
            <a:normAutofit/>
          </a:bodyPr>
          <a:lstStyle/>
          <a:p>
            <a:r>
              <a:rPr lang="en-US" sz="3200" dirty="0"/>
              <a:t>AMANAH’S ODYSSEY II | THE SUPREME ORDEAL: NEIL KEENAN UPDATE 2015</a:t>
            </a:r>
          </a:p>
        </p:txBody>
      </p:sp>
      <p:sp>
        <p:nvSpPr>
          <p:cNvPr id="3" name="Content Placeholder 2">
            <a:extLst>
              <a:ext uri="{FF2B5EF4-FFF2-40B4-BE49-F238E27FC236}">
                <a16:creationId xmlns:a16="http://schemas.microsoft.com/office/drawing/2014/main" id="{5FF473A9-C408-B846-96DA-3B1B8672E133}"/>
              </a:ext>
            </a:extLst>
          </p:cNvPr>
          <p:cNvSpPr>
            <a:spLocks noGrp="1"/>
          </p:cNvSpPr>
          <p:nvPr>
            <p:ph idx="1"/>
          </p:nvPr>
        </p:nvSpPr>
        <p:spPr/>
        <p:txBody>
          <a:bodyPr/>
          <a:lstStyle/>
          <a:p>
            <a:r>
              <a:rPr lang="en-US" dirty="0"/>
              <a:t>GERMAN JET CRASH: US/NATO jets were in the immediate vicinity of the jet prior to the crash.</a:t>
            </a:r>
          </a:p>
          <a:p>
            <a:endParaRPr lang="en-US" dirty="0"/>
          </a:p>
        </p:txBody>
      </p:sp>
      <p:pic>
        <p:nvPicPr>
          <p:cNvPr id="4" name="Picture 3">
            <a:extLst>
              <a:ext uri="{FF2B5EF4-FFF2-40B4-BE49-F238E27FC236}">
                <a16:creationId xmlns:a16="http://schemas.microsoft.com/office/drawing/2014/main" id="{8D15759D-A36B-2940-8745-AE1A9E1A347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9194" y="3146596"/>
            <a:ext cx="2247995" cy="2894765"/>
          </a:xfrm>
          <a:prstGeom prst="rect">
            <a:avLst/>
          </a:prstGeom>
          <a:noFill/>
          <a:ln>
            <a:noFill/>
          </a:ln>
        </p:spPr>
      </p:pic>
      <p:pic>
        <p:nvPicPr>
          <p:cNvPr id="5" name="Picture 4">
            <a:extLst>
              <a:ext uri="{FF2B5EF4-FFF2-40B4-BE49-F238E27FC236}">
                <a16:creationId xmlns:a16="http://schemas.microsoft.com/office/drawing/2014/main" id="{7D35FB6C-E8AB-A74B-A4C8-9B5DB91AC4CC}"/>
              </a:ext>
            </a:extLst>
          </p:cNvPr>
          <p:cNvPicPr/>
          <p:nvPr/>
        </p:nvPicPr>
        <p:blipFill>
          <a:blip r:embed="rId3">
            <a:extLst>
              <a:ext uri="{28A0092B-C50C-407E-A947-70E740481C1C}">
                <a14:useLocalDpi xmlns:a14="http://schemas.microsoft.com/office/drawing/2010/main" val="0"/>
              </a:ext>
            </a:extLst>
          </a:blip>
          <a:stretch>
            <a:fillRect/>
          </a:stretch>
        </p:blipFill>
        <p:spPr>
          <a:xfrm>
            <a:off x="6521508" y="3142326"/>
            <a:ext cx="3384492" cy="2899035"/>
          </a:xfrm>
          <a:prstGeom prst="rect">
            <a:avLst/>
          </a:prstGeom>
        </p:spPr>
      </p:pic>
      <p:pic>
        <p:nvPicPr>
          <p:cNvPr id="6" name="Picture 5">
            <a:extLst>
              <a:ext uri="{FF2B5EF4-FFF2-40B4-BE49-F238E27FC236}">
                <a16:creationId xmlns:a16="http://schemas.microsoft.com/office/drawing/2014/main" id="{ADF94448-6F97-C542-B297-C098CAD17EB4}"/>
              </a:ext>
            </a:extLst>
          </p:cNvPr>
          <p:cNvPicPr/>
          <p:nvPr/>
        </p:nvPicPr>
        <p:blipFill>
          <a:blip r:embed="rId4">
            <a:extLst>
              <a:ext uri="{28A0092B-C50C-407E-A947-70E740481C1C}">
                <a14:useLocalDpi xmlns:a14="http://schemas.microsoft.com/office/drawing/2010/main" val="0"/>
              </a:ext>
            </a:extLst>
          </a:blip>
          <a:stretch>
            <a:fillRect/>
          </a:stretch>
        </p:blipFill>
        <p:spPr>
          <a:xfrm>
            <a:off x="3275252" y="3115021"/>
            <a:ext cx="3126740" cy="2926340"/>
          </a:xfrm>
          <a:prstGeom prst="rect">
            <a:avLst/>
          </a:prstGeom>
        </p:spPr>
      </p:pic>
    </p:spTree>
    <p:extLst>
      <p:ext uri="{BB962C8B-B14F-4D97-AF65-F5344CB8AC3E}">
        <p14:creationId xmlns:p14="http://schemas.microsoft.com/office/powerpoint/2010/main" val="18380370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AFF3-E05C-F74D-8236-08A901CEC5F1}"/>
              </a:ext>
            </a:extLst>
          </p:cNvPr>
          <p:cNvSpPr>
            <a:spLocks noGrp="1"/>
          </p:cNvSpPr>
          <p:nvPr>
            <p:ph type="title"/>
          </p:nvPr>
        </p:nvSpPr>
        <p:spPr/>
        <p:txBody>
          <a:bodyPr>
            <a:normAutofit/>
          </a:bodyPr>
          <a:lstStyle/>
          <a:p>
            <a:r>
              <a:rPr lang="en-US" sz="3200" dirty="0"/>
              <a:t>AMANAH’S ODYSSEY II | THE SUPREME ORDEAL: NEIL KEENAN UPDATE 2015</a:t>
            </a:r>
          </a:p>
        </p:txBody>
      </p:sp>
      <p:sp>
        <p:nvSpPr>
          <p:cNvPr id="3" name="Content Placeholder 2">
            <a:extLst>
              <a:ext uri="{FF2B5EF4-FFF2-40B4-BE49-F238E27FC236}">
                <a16:creationId xmlns:a16="http://schemas.microsoft.com/office/drawing/2014/main" id="{45022613-DA04-CD4C-AB78-2DB93BE6FFB2}"/>
              </a:ext>
            </a:extLst>
          </p:cNvPr>
          <p:cNvSpPr>
            <a:spLocks noGrp="1"/>
          </p:cNvSpPr>
          <p:nvPr>
            <p:ph idx="1"/>
          </p:nvPr>
        </p:nvSpPr>
        <p:spPr/>
        <p:txBody>
          <a:bodyPr/>
          <a:lstStyle/>
          <a:p>
            <a:r>
              <a:rPr lang="en-US" dirty="0"/>
              <a:t>The World Economic Forum (WEF) –Meeting in Indonesia WEF are the Bilderberg, Committee of 300, Club of Rome, Hidden Hand, etc. </a:t>
            </a:r>
          </a:p>
        </p:txBody>
      </p:sp>
      <p:pic>
        <p:nvPicPr>
          <p:cNvPr id="4" name="Picture 3">
            <a:extLst>
              <a:ext uri="{FF2B5EF4-FFF2-40B4-BE49-F238E27FC236}">
                <a16:creationId xmlns:a16="http://schemas.microsoft.com/office/drawing/2014/main" id="{03F459CF-DDB9-7348-9556-A8676C69ECF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80655" y="2880245"/>
            <a:ext cx="7273635" cy="3880773"/>
          </a:xfrm>
          <a:prstGeom prst="rect">
            <a:avLst/>
          </a:prstGeom>
          <a:noFill/>
          <a:ln>
            <a:noFill/>
          </a:ln>
        </p:spPr>
      </p:pic>
    </p:spTree>
    <p:extLst>
      <p:ext uri="{BB962C8B-B14F-4D97-AF65-F5344CB8AC3E}">
        <p14:creationId xmlns:p14="http://schemas.microsoft.com/office/powerpoint/2010/main" val="1954895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C2805-1B25-0249-9433-EBBE13117BE5}"/>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D8ED906E-5BEF-E841-BECA-A562A5FF639B}"/>
              </a:ext>
            </a:extLst>
          </p:cNvPr>
          <p:cNvSpPr>
            <a:spLocks noGrp="1"/>
          </p:cNvSpPr>
          <p:nvPr>
            <p:ph idx="1"/>
          </p:nvPr>
        </p:nvSpPr>
        <p:spPr/>
        <p:txBody>
          <a:bodyPr/>
          <a:lstStyle/>
          <a:p>
            <a:r>
              <a:rPr lang="en-US" b="1" dirty="0"/>
              <a:t>Josef Ackerman UBS-LLB GCA Theft To Establish a New Financial System </a:t>
            </a:r>
          </a:p>
          <a:p>
            <a:endParaRPr lang="en-US" dirty="0"/>
          </a:p>
        </p:txBody>
      </p:sp>
      <p:pic>
        <p:nvPicPr>
          <p:cNvPr id="4" name="Picture 2139947965" descr="Joseph Ackermann">
            <a:extLst>
              <a:ext uri="{FF2B5EF4-FFF2-40B4-BE49-F238E27FC236}">
                <a16:creationId xmlns:a16="http://schemas.microsoft.com/office/drawing/2014/main" id="{E4AA9EC3-07B6-F945-B124-8EB205D3581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783367" y="2800618"/>
            <a:ext cx="6467061" cy="3880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9390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1687-EBE7-9B45-94FB-79C36FF8515B}"/>
              </a:ext>
            </a:extLst>
          </p:cNvPr>
          <p:cNvSpPr>
            <a:spLocks noGrp="1"/>
          </p:cNvSpPr>
          <p:nvPr>
            <p:ph type="title"/>
          </p:nvPr>
        </p:nvSpPr>
        <p:spPr/>
        <p:txBody>
          <a:bodyPr>
            <a:normAutofit/>
          </a:bodyPr>
          <a:lstStyle/>
          <a:p>
            <a:r>
              <a:rPr lang="en-US" sz="3200" dirty="0"/>
              <a:t>AMANAH’S ODYSSEY II | THE SUPREME ORDEAL: NEIL KEENAN UPDATE 2015</a:t>
            </a:r>
          </a:p>
        </p:txBody>
      </p:sp>
      <p:sp>
        <p:nvSpPr>
          <p:cNvPr id="3" name="Content Placeholder 2">
            <a:extLst>
              <a:ext uri="{FF2B5EF4-FFF2-40B4-BE49-F238E27FC236}">
                <a16:creationId xmlns:a16="http://schemas.microsoft.com/office/drawing/2014/main" id="{DE2382E3-DC64-9A47-AE93-AA6339F37AF4}"/>
              </a:ext>
            </a:extLst>
          </p:cNvPr>
          <p:cNvSpPr>
            <a:spLocks noGrp="1"/>
          </p:cNvSpPr>
          <p:nvPr>
            <p:ph idx="1"/>
          </p:nvPr>
        </p:nvSpPr>
        <p:spPr/>
        <p:txBody>
          <a:bodyPr/>
          <a:lstStyle/>
          <a:p>
            <a:r>
              <a:rPr lang="en-US" dirty="0"/>
              <a:t>Keenan encounters trouble in Jakarta: Meets Soros Mercenaries in the Jungle </a:t>
            </a:r>
          </a:p>
          <a:p>
            <a:endParaRPr lang="en-US" dirty="0"/>
          </a:p>
        </p:txBody>
      </p:sp>
      <p:sp>
        <p:nvSpPr>
          <p:cNvPr id="4" name="Rectangle 2">
            <a:extLst>
              <a:ext uri="{FF2B5EF4-FFF2-40B4-BE49-F238E27FC236}">
                <a16:creationId xmlns:a16="http://schemas.microsoft.com/office/drawing/2014/main" id="{11DB36BA-B314-D54F-957D-22AD50CABCC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807950265" descr="George Soros — selfless philanthropist or liberal demagogue? | World|  Breaking news and perspectives from around the globe | DW | 15.05.2018">
            <a:extLst>
              <a:ext uri="{FF2B5EF4-FFF2-40B4-BE49-F238E27FC236}">
                <a16:creationId xmlns:a16="http://schemas.microsoft.com/office/drawing/2014/main" id="{4B0428F0-E834-D046-8779-95B810BC386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98718" y="2780321"/>
            <a:ext cx="4167246" cy="34912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5238CDA-0B25-8641-B4A8-A59366F2A9A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893627" y="2757170"/>
            <a:ext cx="4167246" cy="3491230"/>
          </a:xfrm>
          <a:prstGeom prst="rect">
            <a:avLst/>
          </a:prstGeom>
          <a:noFill/>
          <a:ln>
            <a:noFill/>
          </a:ln>
        </p:spPr>
      </p:pic>
    </p:spTree>
    <p:extLst>
      <p:ext uri="{BB962C8B-B14F-4D97-AF65-F5344CB8AC3E}">
        <p14:creationId xmlns:p14="http://schemas.microsoft.com/office/powerpoint/2010/main" val="41357986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B8378-42C8-DA4C-B6A9-D222731EA929}"/>
              </a:ext>
            </a:extLst>
          </p:cNvPr>
          <p:cNvSpPr>
            <a:spLocks noGrp="1"/>
          </p:cNvSpPr>
          <p:nvPr>
            <p:ph type="title"/>
          </p:nvPr>
        </p:nvSpPr>
        <p:spPr/>
        <p:txBody>
          <a:bodyPr>
            <a:normAutofit/>
          </a:bodyPr>
          <a:lstStyle/>
          <a:p>
            <a:r>
              <a:rPr lang="en-US" sz="3200" dirty="0"/>
              <a:t>AMANAH’S ODYSSEY II | THE SUPREME ORDEAL: NEIL KEENAN UPDATE 2015</a:t>
            </a:r>
          </a:p>
        </p:txBody>
      </p:sp>
      <p:sp>
        <p:nvSpPr>
          <p:cNvPr id="3" name="Content Placeholder 2">
            <a:extLst>
              <a:ext uri="{FF2B5EF4-FFF2-40B4-BE49-F238E27FC236}">
                <a16:creationId xmlns:a16="http://schemas.microsoft.com/office/drawing/2014/main" id="{CF7A8960-9DA1-F24E-96B0-C88649B4A5C7}"/>
              </a:ext>
            </a:extLst>
          </p:cNvPr>
          <p:cNvSpPr>
            <a:spLocks noGrp="1"/>
          </p:cNvSpPr>
          <p:nvPr>
            <p:ph idx="1"/>
          </p:nvPr>
        </p:nvSpPr>
        <p:spPr/>
        <p:txBody>
          <a:bodyPr/>
          <a:lstStyle/>
          <a:p>
            <a:r>
              <a:rPr lang="en-US" dirty="0"/>
              <a:t>THE VATICAN JESUIT POPE FRANCIS—PUBLICLY VERIFIES HIS ‘ALL AUTHORITY’ GLOBAL ROLE  AS EXECUTIONER OF BILLIONS OF PEOPLE AND CHILDREN </a:t>
            </a:r>
          </a:p>
        </p:txBody>
      </p:sp>
      <p:sp>
        <p:nvSpPr>
          <p:cNvPr id="4" name="Rectangle 2">
            <a:extLst>
              <a:ext uri="{FF2B5EF4-FFF2-40B4-BE49-F238E27FC236}">
                <a16:creationId xmlns:a16="http://schemas.microsoft.com/office/drawing/2014/main" id="{E209BF0C-FAFA-2648-AACC-1EEEBB76A9F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754800768" descr="Pope Francis has utterly failed to tackle the church's abuse scandal | Pope  Francis | The Guardian">
            <a:extLst>
              <a:ext uri="{FF2B5EF4-FFF2-40B4-BE49-F238E27FC236}">
                <a16:creationId xmlns:a16="http://schemas.microsoft.com/office/drawing/2014/main" id="{54F686DF-726B-E141-BDBC-4F1C5A4D9DF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58740" y="2854036"/>
            <a:ext cx="7633855" cy="3754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4628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2DDC-DFF3-5943-B553-148075FE4771}"/>
              </a:ext>
            </a:extLst>
          </p:cNvPr>
          <p:cNvSpPr>
            <a:spLocks noGrp="1"/>
          </p:cNvSpPr>
          <p:nvPr>
            <p:ph type="title"/>
          </p:nvPr>
        </p:nvSpPr>
        <p:spPr/>
        <p:txBody>
          <a:bodyPr>
            <a:normAutofit/>
          </a:bodyPr>
          <a:lstStyle/>
          <a:p>
            <a:r>
              <a:rPr lang="en-US" sz="3200" dirty="0"/>
              <a:t>AMANAH’S ODYSSEY II | THE SUPREME ORDEAL: NEIL KEENAN UPDATE 2015</a:t>
            </a:r>
          </a:p>
        </p:txBody>
      </p:sp>
      <p:sp>
        <p:nvSpPr>
          <p:cNvPr id="3" name="Content Placeholder 2">
            <a:extLst>
              <a:ext uri="{FF2B5EF4-FFF2-40B4-BE49-F238E27FC236}">
                <a16:creationId xmlns:a16="http://schemas.microsoft.com/office/drawing/2014/main" id="{057FFA78-F7A2-1243-8727-A55A615AFDD8}"/>
              </a:ext>
            </a:extLst>
          </p:cNvPr>
          <p:cNvSpPr>
            <a:spLocks noGrp="1"/>
          </p:cNvSpPr>
          <p:nvPr>
            <p:ph idx="1"/>
          </p:nvPr>
        </p:nvSpPr>
        <p:spPr/>
        <p:txBody>
          <a:bodyPr/>
          <a:lstStyle/>
          <a:p>
            <a:r>
              <a:rPr lang="en-US" dirty="0"/>
              <a:t>KEENAN’S FIRST ROUND WITH MR. BIG STUFF –KNOCK OUT PUNCH!!!</a:t>
            </a:r>
          </a:p>
          <a:p>
            <a:r>
              <a:rPr lang="en-US" i="1" dirty="0"/>
              <a:t>The “Pope” is not a Pope he is a vicious Jesuit, or much worse – the Anti-Christ? </a:t>
            </a:r>
            <a:endParaRPr lang="en-US" dirty="0"/>
          </a:p>
        </p:txBody>
      </p:sp>
      <p:sp>
        <p:nvSpPr>
          <p:cNvPr id="4" name="Rectangle 2">
            <a:extLst>
              <a:ext uri="{FF2B5EF4-FFF2-40B4-BE49-F238E27FC236}">
                <a16:creationId xmlns:a16="http://schemas.microsoft.com/office/drawing/2014/main" id="{CFE676D2-C7E1-CE4F-983D-6F9CA94A4A9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1" name="Picture 556" descr="who-do-you-think-you-are-mr-big-stuff |">
            <a:extLst>
              <a:ext uri="{FF2B5EF4-FFF2-40B4-BE49-F238E27FC236}">
                <a16:creationId xmlns:a16="http://schemas.microsoft.com/office/drawing/2014/main" id="{AE8B8BB5-3B68-3541-9B73-0CC92641FE2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094510" y="3295882"/>
            <a:ext cx="7301344" cy="3880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0700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DCE8A-AB7B-EB40-8B0D-974B4F47BA51}"/>
              </a:ext>
            </a:extLst>
          </p:cNvPr>
          <p:cNvSpPr>
            <a:spLocks noGrp="1"/>
          </p:cNvSpPr>
          <p:nvPr>
            <p:ph type="title"/>
          </p:nvPr>
        </p:nvSpPr>
        <p:spPr/>
        <p:txBody>
          <a:bodyPr>
            <a:normAutofit/>
          </a:bodyPr>
          <a:lstStyle/>
          <a:p>
            <a:r>
              <a:rPr lang="en-US" sz="3200" dirty="0"/>
              <a:t>AMANAH’S ODYSSEY II | THE SUPREME ORDEAL: NEIL KEENAN UPDATE 2015</a:t>
            </a:r>
          </a:p>
        </p:txBody>
      </p:sp>
      <p:sp>
        <p:nvSpPr>
          <p:cNvPr id="3" name="Content Placeholder 2">
            <a:extLst>
              <a:ext uri="{FF2B5EF4-FFF2-40B4-BE49-F238E27FC236}">
                <a16:creationId xmlns:a16="http://schemas.microsoft.com/office/drawing/2014/main" id="{5F7FE7A0-CDC2-1D45-8953-5F672F33B63E}"/>
              </a:ext>
            </a:extLst>
          </p:cNvPr>
          <p:cNvSpPr>
            <a:spLocks noGrp="1"/>
          </p:cNvSpPr>
          <p:nvPr>
            <p:ph idx="1"/>
          </p:nvPr>
        </p:nvSpPr>
        <p:spPr/>
        <p:txBody>
          <a:bodyPr/>
          <a:lstStyle/>
          <a:p>
            <a:r>
              <a:rPr lang="en-US" b="1" dirty="0">
                <a:hlinkClick r:id="rId2"/>
              </a:rPr>
              <a:t>IT’S SHOWTIME!</a:t>
            </a:r>
            <a:r>
              <a:rPr lang="en-US" dirty="0"/>
              <a:t> </a:t>
            </a:r>
            <a:r>
              <a:rPr lang="en-US" b="1" dirty="0"/>
              <a:t>The Jesuits and Illuminati are making an attempt to steal back the financial system.</a:t>
            </a:r>
            <a:r>
              <a:rPr lang="en-US" b="1" i="1" dirty="0"/>
              <a:t> </a:t>
            </a:r>
            <a:endParaRPr lang="en-US" dirty="0"/>
          </a:p>
          <a:p>
            <a:endParaRPr lang="en-US" dirty="0"/>
          </a:p>
        </p:txBody>
      </p:sp>
      <p:pic>
        <p:nvPicPr>
          <p:cNvPr id="4" name="Picture 3">
            <a:extLst>
              <a:ext uri="{FF2B5EF4-FFF2-40B4-BE49-F238E27FC236}">
                <a16:creationId xmlns:a16="http://schemas.microsoft.com/office/drawing/2014/main" id="{BC05AF05-2F8D-EA49-8A76-E90700BF5180}"/>
              </a:ext>
            </a:extLst>
          </p:cNvPr>
          <p:cNvPicPr/>
          <p:nvPr/>
        </p:nvPicPr>
        <p:blipFill>
          <a:blip r:embed="rId3">
            <a:extLst>
              <a:ext uri="{28A0092B-C50C-407E-A947-70E740481C1C}">
                <a14:useLocalDpi xmlns:a14="http://schemas.microsoft.com/office/drawing/2010/main" val="0"/>
              </a:ext>
            </a:extLst>
          </a:blip>
          <a:stretch>
            <a:fillRect/>
          </a:stretch>
        </p:blipFill>
        <p:spPr>
          <a:xfrm>
            <a:off x="1205345" y="3006464"/>
            <a:ext cx="7791566" cy="3851535"/>
          </a:xfrm>
          <a:prstGeom prst="rect">
            <a:avLst/>
          </a:prstGeom>
        </p:spPr>
      </p:pic>
    </p:spTree>
    <p:extLst>
      <p:ext uri="{BB962C8B-B14F-4D97-AF65-F5344CB8AC3E}">
        <p14:creationId xmlns:p14="http://schemas.microsoft.com/office/powerpoint/2010/main" val="38930932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C92B-8BBA-9C47-A563-D3D01730DE51}"/>
              </a:ext>
            </a:extLst>
          </p:cNvPr>
          <p:cNvSpPr>
            <a:spLocks noGrp="1"/>
          </p:cNvSpPr>
          <p:nvPr>
            <p:ph type="title"/>
          </p:nvPr>
        </p:nvSpPr>
        <p:spPr/>
        <p:txBody>
          <a:bodyPr>
            <a:normAutofit/>
          </a:bodyPr>
          <a:lstStyle/>
          <a:p>
            <a:r>
              <a:rPr lang="en-US" sz="3200" dirty="0"/>
              <a:t>AMANAH’S ODYSSEY II | THE SUPREME ORDEAL: NEIL KEENAN UPDATE 2015</a:t>
            </a:r>
          </a:p>
        </p:txBody>
      </p:sp>
      <p:sp>
        <p:nvSpPr>
          <p:cNvPr id="3" name="Content Placeholder 2">
            <a:extLst>
              <a:ext uri="{FF2B5EF4-FFF2-40B4-BE49-F238E27FC236}">
                <a16:creationId xmlns:a16="http://schemas.microsoft.com/office/drawing/2014/main" id="{A1E3F630-B8C3-7547-B1E1-2A164C38EB02}"/>
              </a:ext>
            </a:extLst>
          </p:cNvPr>
          <p:cNvSpPr>
            <a:spLocks noGrp="1"/>
          </p:cNvSpPr>
          <p:nvPr>
            <p:ph idx="1"/>
          </p:nvPr>
        </p:nvSpPr>
        <p:spPr>
          <a:xfrm>
            <a:off x="677334" y="1695738"/>
            <a:ext cx="8596668" cy="3880773"/>
          </a:xfrm>
        </p:spPr>
        <p:txBody>
          <a:bodyPr/>
          <a:lstStyle/>
          <a:p>
            <a:r>
              <a:rPr lang="en-US" dirty="0"/>
              <a:t>Will the 9/11 connection to the Global Collateral Accounts finally come to light? To these questions, Neil Keenan has a statement for the world:</a:t>
            </a:r>
          </a:p>
          <a:p>
            <a:r>
              <a:rPr lang="en-US" i="1" dirty="0"/>
              <a:t>“JFK, Soekarno, 9-11 and everything surrounding it all boils down to one and the same groups or organizations etc., that being what is known as the Cabal or NWO. Look no further than Rothschild’s, Rockefeller’s, and on a lesser scale Bush’s, Netanyahu’s …etc. </a:t>
            </a:r>
            <a:r>
              <a:rPr lang="en-US" dirty="0"/>
              <a:t>Neil Keenan </a:t>
            </a:r>
          </a:p>
          <a:p>
            <a:endParaRPr lang="en-US" dirty="0"/>
          </a:p>
        </p:txBody>
      </p:sp>
      <p:pic>
        <p:nvPicPr>
          <p:cNvPr id="4" name="Picture 3">
            <a:extLst>
              <a:ext uri="{FF2B5EF4-FFF2-40B4-BE49-F238E27FC236}">
                <a16:creationId xmlns:a16="http://schemas.microsoft.com/office/drawing/2014/main" id="{5E8873C6-65C6-C248-ADDC-34E01C74630F}"/>
              </a:ext>
            </a:extLst>
          </p:cNvPr>
          <p:cNvPicPr/>
          <p:nvPr/>
        </p:nvPicPr>
        <p:blipFill>
          <a:blip r:embed="rId2">
            <a:extLst>
              <a:ext uri="{28A0092B-C50C-407E-A947-70E740481C1C}">
                <a14:useLocalDpi xmlns:a14="http://schemas.microsoft.com/office/drawing/2010/main" val="0"/>
              </a:ext>
            </a:extLst>
          </a:blip>
          <a:stretch>
            <a:fillRect/>
          </a:stretch>
        </p:blipFill>
        <p:spPr>
          <a:xfrm>
            <a:off x="2119745" y="3685425"/>
            <a:ext cx="5444837" cy="2977224"/>
          </a:xfrm>
          <a:prstGeom prst="rect">
            <a:avLst/>
          </a:prstGeom>
        </p:spPr>
      </p:pic>
    </p:spTree>
    <p:extLst>
      <p:ext uri="{BB962C8B-B14F-4D97-AF65-F5344CB8AC3E}">
        <p14:creationId xmlns:p14="http://schemas.microsoft.com/office/powerpoint/2010/main" val="10343309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437FA-5C06-F94D-9CD7-F97C65715E17}"/>
              </a:ext>
            </a:extLst>
          </p:cNvPr>
          <p:cNvSpPr>
            <a:spLocks noGrp="1"/>
          </p:cNvSpPr>
          <p:nvPr>
            <p:ph type="title"/>
          </p:nvPr>
        </p:nvSpPr>
        <p:spPr/>
        <p:txBody>
          <a:bodyPr>
            <a:normAutofit/>
          </a:bodyPr>
          <a:lstStyle/>
          <a:p>
            <a:r>
              <a:rPr lang="en-US" sz="3200" dirty="0"/>
              <a:t>AMANAH’S ODYSSEY II | THE SUPREME ORDEAL: NEIL KEENAN UPDATE 2015</a:t>
            </a:r>
          </a:p>
        </p:txBody>
      </p:sp>
      <p:sp>
        <p:nvSpPr>
          <p:cNvPr id="3" name="Content Placeholder 2">
            <a:extLst>
              <a:ext uri="{FF2B5EF4-FFF2-40B4-BE49-F238E27FC236}">
                <a16:creationId xmlns:a16="http://schemas.microsoft.com/office/drawing/2014/main" id="{0C78934B-18A4-1949-B8BA-233E5EE902DE}"/>
              </a:ext>
            </a:extLst>
          </p:cNvPr>
          <p:cNvSpPr>
            <a:spLocks noGrp="1"/>
          </p:cNvSpPr>
          <p:nvPr>
            <p:ph idx="1"/>
          </p:nvPr>
        </p:nvSpPr>
        <p:spPr/>
        <p:txBody>
          <a:bodyPr/>
          <a:lstStyle/>
          <a:p>
            <a:r>
              <a:rPr lang="en-US" dirty="0"/>
              <a:t>Neil Keenan opted not to sign the Official Monetary 1 Mandate as Asian Insider I referenced as he intends to launch a separate Eastern Financial System</a:t>
            </a:r>
          </a:p>
        </p:txBody>
      </p:sp>
      <p:pic>
        <p:nvPicPr>
          <p:cNvPr id="4" name="Picture 3">
            <a:extLst>
              <a:ext uri="{FF2B5EF4-FFF2-40B4-BE49-F238E27FC236}">
                <a16:creationId xmlns:a16="http://schemas.microsoft.com/office/drawing/2014/main" id="{DB513BBC-6883-8847-9C13-A82923B5E3B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29345" y="2930670"/>
            <a:ext cx="4890655" cy="3525548"/>
          </a:xfrm>
          <a:prstGeom prst="rect">
            <a:avLst/>
          </a:prstGeom>
          <a:noFill/>
          <a:ln>
            <a:noFill/>
          </a:ln>
        </p:spPr>
      </p:pic>
    </p:spTree>
    <p:extLst>
      <p:ext uri="{BB962C8B-B14F-4D97-AF65-F5344CB8AC3E}">
        <p14:creationId xmlns:p14="http://schemas.microsoft.com/office/powerpoint/2010/main" val="6210564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843C1-145A-D744-85C7-072993BB08D5}"/>
              </a:ext>
            </a:extLst>
          </p:cNvPr>
          <p:cNvSpPr>
            <a:spLocks noGrp="1"/>
          </p:cNvSpPr>
          <p:nvPr>
            <p:ph type="title"/>
          </p:nvPr>
        </p:nvSpPr>
        <p:spPr/>
        <p:txBody>
          <a:bodyPr/>
          <a:lstStyle/>
          <a:p>
            <a:r>
              <a:rPr lang="en-US" dirty="0"/>
              <a:t>AMANAH’S ODYSSEY II | THE SUPREME ORDEAL: NEIL KEENAN UPDATE 2016</a:t>
            </a:r>
          </a:p>
        </p:txBody>
      </p:sp>
      <p:pic>
        <p:nvPicPr>
          <p:cNvPr id="4" name="image178.jpg">
            <a:extLst>
              <a:ext uri="{FF2B5EF4-FFF2-40B4-BE49-F238E27FC236}">
                <a16:creationId xmlns:a16="http://schemas.microsoft.com/office/drawing/2014/main" id="{A978CBA4-2D37-1B45-B05E-2083C88A1CF7}"/>
              </a:ext>
            </a:extLst>
          </p:cNvPr>
          <p:cNvPicPr>
            <a:picLocks noGrp="1"/>
          </p:cNvPicPr>
          <p:nvPr>
            <p:ph idx="1"/>
          </p:nvPr>
        </p:nvPicPr>
        <p:blipFill>
          <a:blip r:embed="rId2"/>
          <a:srcRect/>
          <a:stretch>
            <a:fillRect/>
          </a:stretch>
        </p:blipFill>
        <p:spPr>
          <a:xfrm>
            <a:off x="3943050" y="2536145"/>
            <a:ext cx="2686424" cy="3881437"/>
          </a:xfrm>
          <a:prstGeom prst="rect">
            <a:avLst/>
          </a:prstGeom>
          <a:ln/>
        </p:spPr>
      </p:pic>
    </p:spTree>
    <p:extLst>
      <p:ext uri="{BB962C8B-B14F-4D97-AF65-F5344CB8AC3E}">
        <p14:creationId xmlns:p14="http://schemas.microsoft.com/office/powerpoint/2010/main" val="4595216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883C0-8781-9945-B076-EFD76FDCECD6}"/>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0B97F4BE-C2D6-6349-8A49-56A74DA9F9F2}"/>
              </a:ext>
            </a:extLst>
          </p:cNvPr>
          <p:cNvSpPr>
            <a:spLocks noGrp="1"/>
          </p:cNvSpPr>
          <p:nvPr>
            <p:ph idx="1"/>
          </p:nvPr>
        </p:nvSpPr>
        <p:spPr>
          <a:xfrm>
            <a:off x="677334" y="1889645"/>
            <a:ext cx="8596668" cy="3880773"/>
          </a:xfrm>
        </p:spPr>
        <p:txBody>
          <a:bodyPr/>
          <a:lstStyle/>
          <a:p>
            <a:r>
              <a:rPr lang="en-US" b="1" dirty="0"/>
              <a:t>THESE ARE THE TIMES  The Cabal will not be taking over Indonesia</a:t>
            </a:r>
            <a:r>
              <a:rPr lang="en-US" dirty="0"/>
              <a:t> </a:t>
            </a:r>
            <a:r>
              <a:rPr lang="en-US" b="1" dirty="0"/>
              <a:t> </a:t>
            </a:r>
            <a:r>
              <a:rPr lang="en-US" i="1" dirty="0"/>
              <a:t>Indonesia is at the epicenter of everything that needs to transpire.  It had to be. It has been at the center since the 1950’s when the Western Alliance and Japan moved their stolen assets throughout Asia to be used by them at a later date.</a:t>
            </a:r>
            <a:r>
              <a:rPr lang="en-US" dirty="0"/>
              <a:t> </a:t>
            </a:r>
            <a:r>
              <a:rPr lang="en-US" b="1" i="1" dirty="0"/>
              <a:t>And they did tuck it away for a rainy day and that day is now, and the place is Indonesia.</a:t>
            </a:r>
            <a:endParaRPr lang="en-US" dirty="0"/>
          </a:p>
          <a:p>
            <a:r>
              <a:rPr lang="en-US" i="1" dirty="0"/>
              <a:t> </a:t>
            </a:r>
            <a:endParaRPr lang="en-US" dirty="0"/>
          </a:p>
          <a:p>
            <a:endParaRPr lang="en-US" dirty="0"/>
          </a:p>
        </p:txBody>
      </p:sp>
      <p:pic>
        <p:nvPicPr>
          <p:cNvPr id="27650" name="Picture 2" descr="Image result for Indonesia Epicenter of the Indo-Pacific">
            <a:extLst>
              <a:ext uri="{FF2B5EF4-FFF2-40B4-BE49-F238E27FC236}">
                <a16:creationId xmlns:a16="http://schemas.microsoft.com/office/drawing/2014/main" id="{F8C50F65-7908-5642-BEB4-676F137C5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8653" y="3367463"/>
            <a:ext cx="6045200" cy="368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0259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9F28-3AD7-CA44-A969-95C07673D1F2}"/>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5D2A825C-26DA-1A49-B30A-DA42F1EDE9CE}"/>
              </a:ext>
            </a:extLst>
          </p:cNvPr>
          <p:cNvSpPr>
            <a:spLocks noGrp="1"/>
          </p:cNvSpPr>
          <p:nvPr>
            <p:ph idx="1"/>
          </p:nvPr>
        </p:nvSpPr>
        <p:spPr/>
        <p:txBody>
          <a:bodyPr/>
          <a:lstStyle/>
          <a:p>
            <a:r>
              <a:rPr lang="en-US" dirty="0"/>
              <a:t>Everybody is fed up with the puppet Obama and the machinations of his handlers.</a:t>
            </a:r>
          </a:p>
          <a:p>
            <a:r>
              <a:rPr lang="en-US" i="1" dirty="0"/>
              <a:t>Neil states that without a President Trump, it would be extremely difficult to get assets from the Global Collateral Accounts into the United States without said resources being swiped by the cabal.</a:t>
            </a: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091473DB-51D2-864E-A64D-16D73C6C2325}"/>
              </a:ext>
            </a:extLst>
          </p:cNvPr>
          <p:cNvPicPr/>
          <p:nvPr/>
        </p:nvPicPr>
        <p:blipFill>
          <a:blip r:embed="rId2">
            <a:extLst>
              <a:ext uri="{28A0092B-C50C-407E-A947-70E740481C1C}">
                <a14:useLocalDpi xmlns:a14="http://schemas.microsoft.com/office/drawing/2010/main" val="0"/>
              </a:ext>
            </a:extLst>
          </a:blip>
          <a:stretch>
            <a:fillRect/>
          </a:stretch>
        </p:blipFill>
        <p:spPr>
          <a:xfrm>
            <a:off x="677334" y="3789218"/>
            <a:ext cx="4116339" cy="2819400"/>
          </a:xfrm>
          <a:prstGeom prst="rect">
            <a:avLst/>
          </a:prstGeom>
        </p:spPr>
      </p:pic>
      <p:pic>
        <p:nvPicPr>
          <p:cNvPr id="5" name="Picture 4">
            <a:extLst>
              <a:ext uri="{FF2B5EF4-FFF2-40B4-BE49-F238E27FC236}">
                <a16:creationId xmlns:a16="http://schemas.microsoft.com/office/drawing/2014/main" id="{F2115F62-6C24-D44E-A32C-8371236FAF0E}"/>
              </a:ext>
            </a:extLst>
          </p:cNvPr>
          <p:cNvPicPr/>
          <p:nvPr/>
        </p:nvPicPr>
        <p:blipFill>
          <a:blip r:embed="rId3">
            <a:extLst>
              <a:ext uri="{28A0092B-C50C-407E-A947-70E740481C1C}">
                <a14:useLocalDpi xmlns:a14="http://schemas.microsoft.com/office/drawing/2010/main" val="0"/>
              </a:ext>
            </a:extLst>
          </a:blip>
          <a:stretch>
            <a:fillRect/>
          </a:stretch>
        </p:blipFill>
        <p:spPr>
          <a:xfrm>
            <a:off x="5172479" y="3789218"/>
            <a:ext cx="3722717" cy="2784764"/>
          </a:xfrm>
          <a:prstGeom prst="rect">
            <a:avLst/>
          </a:prstGeom>
        </p:spPr>
      </p:pic>
    </p:spTree>
    <p:extLst>
      <p:ext uri="{BB962C8B-B14F-4D97-AF65-F5344CB8AC3E}">
        <p14:creationId xmlns:p14="http://schemas.microsoft.com/office/powerpoint/2010/main" val="26371122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AA290-0DB3-CF45-9870-AFC3CE0C5201}"/>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CFA801F4-8F6D-BD42-BA33-B66D1A6D3343}"/>
              </a:ext>
            </a:extLst>
          </p:cNvPr>
          <p:cNvSpPr>
            <a:spLocks noGrp="1"/>
          </p:cNvSpPr>
          <p:nvPr>
            <p:ph idx="1"/>
          </p:nvPr>
        </p:nvSpPr>
        <p:spPr/>
        <p:txBody>
          <a:bodyPr/>
          <a:lstStyle/>
          <a:p>
            <a:r>
              <a:rPr lang="en-US" b="1" i="1" dirty="0"/>
              <a:t>They Are All Watching You: ‘Malaysia’</a:t>
            </a:r>
            <a:r>
              <a:rPr lang="en-US" i="1" dirty="0"/>
              <a:t> $14 Trillion USD in a cash deposit in an offshore bank</a:t>
            </a:r>
            <a:r>
              <a:rPr lang="en-US" dirty="0"/>
              <a:t> 1MDB</a:t>
            </a:r>
            <a:endParaRPr lang="en-US" b="1" i="1" dirty="0"/>
          </a:p>
          <a:p>
            <a:r>
              <a:rPr lang="en-US" dirty="0"/>
              <a:t>Ex- Malaysian Prime Minister Najib Razak convicted of seven charges in trial linked to multi-billion-dollar scandal also involving Bong Bong Marcos</a:t>
            </a:r>
          </a:p>
          <a:p>
            <a:endParaRPr lang="en-US" dirty="0"/>
          </a:p>
          <a:p>
            <a:endParaRPr lang="en-US" dirty="0"/>
          </a:p>
        </p:txBody>
      </p:sp>
      <p:pic>
        <p:nvPicPr>
          <p:cNvPr id="5" name="Picture 4">
            <a:extLst>
              <a:ext uri="{FF2B5EF4-FFF2-40B4-BE49-F238E27FC236}">
                <a16:creationId xmlns:a16="http://schemas.microsoft.com/office/drawing/2014/main" id="{FD135EFF-12C8-9D49-86B7-3BDF6DB62B88}"/>
              </a:ext>
            </a:extLst>
          </p:cNvPr>
          <p:cNvPicPr/>
          <p:nvPr/>
        </p:nvPicPr>
        <p:blipFill>
          <a:blip r:embed="rId2">
            <a:extLst>
              <a:ext uri="{28A0092B-C50C-407E-A947-70E740481C1C}">
                <a14:useLocalDpi xmlns:a14="http://schemas.microsoft.com/office/drawing/2010/main" val="0"/>
              </a:ext>
            </a:extLst>
          </a:blip>
          <a:stretch>
            <a:fillRect/>
          </a:stretch>
        </p:blipFill>
        <p:spPr>
          <a:xfrm>
            <a:off x="1136074" y="3574472"/>
            <a:ext cx="7883236" cy="3588328"/>
          </a:xfrm>
          <a:prstGeom prst="rect">
            <a:avLst/>
          </a:prstGeom>
        </p:spPr>
      </p:pic>
    </p:spTree>
    <p:extLst>
      <p:ext uri="{BB962C8B-B14F-4D97-AF65-F5344CB8AC3E}">
        <p14:creationId xmlns:p14="http://schemas.microsoft.com/office/powerpoint/2010/main" val="2037415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087B-D69F-5148-B8B7-C77C858F983F}"/>
              </a:ext>
            </a:extLst>
          </p:cNvPr>
          <p:cNvSpPr>
            <a:spLocks noGrp="1"/>
          </p:cNvSpPr>
          <p:nvPr>
            <p:ph type="title"/>
          </p:nvPr>
        </p:nvSpPr>
        <p:spPr/>
        <p:txBody>
          <a:bodyPr/>
          <a:lstStyle/>
          <a:p>
            <a:r>
              <a:rPr lang="en-US" dirty="0"/>
              <a:t>AMANAH’S ODYSSEY II|THE SUPREME ORDEAL: NEIL KEENAN UPDATE 2013</a:t>
            </a:r>
          </a:p>
        </p:txBody>
      </p:sp>
      <p:sp>
        <p:nvSpPr>
          <p:cNvPr id="3" name="Content Placeholder 2">
            <a:extLst>
              <a:ext uri="{FF2B5EF4-FFF2-40B4-BE49-F238E27FC236}">
                <a16:creationId xmlns:a16="http://schemas.microsoft.com/office/drawing/2014/main" id="{39397D77-6E32-BE44-BFE5-153130B5B2DB}"/>
              </a:ext>
            </a:extLst>
          </p:cNvPr>
          <p:cNvSpPr>
            <a:spLocks noGrp="1"/>
          </p:cNvSpPr>
          <p:nvPr>
            <p:ph idx="1"/>
          </p:nvPr>
        </p:nvSpPr>
        <p:spPr/>
        <p:txBody>
          <a:bodyPr/>
          <a:lstStyle/>
          <a:p>
            <a:r>
              <a:rPr lang="en-US" dirty="0"/>
              <a:t>Dr. Michael Van De Meer aka Michael Meiring </a:t>
            </a:r>
          </a:p>
          <a:p>
            <a:endParaRPr lang="en-US" dirty="0"/>
          </a:p>
        </p:txBody>
      </p:sp>
      <p:pic>
        <p:nvPicPr>
          <p:cNvPr id="4" name="Picture 3">
            <a:extLst>
              <a:ext uri="{FF2B5EF4-FFF2-40B4-BE49-F238E27FC236}">
                <a16:creationId xmlns:a16="http://schemas.microsoft.com/office/drawing/2014/main" id="{B9569AD4-1066-2F45-BEE1-05391C42D365}"/>
              </a:ext>
            </a:extLst>
          </p:cNvPr>
          <p:cNvPicPr/>
          <p:nvPr/>
        </p:nvPicPr>
        <p:blipFill>
          <a:blip r:embed="rId2">
            <a:extLst>
              <a:ext uri="{28A0092B-C50C-407E-A947-70E740481C1C}">
                <a14:useLocalDpi xmlns:a14="http://schemas.microsoft.com/office/drawing/2010/main" val="0"/>
              </a:ext>
            </a:extLst>
          </a:blip>
          <a:stretch>
            <a:fillRect/>
          </a:stretch>
        </p:blipFill>
        <p:spPr>
          <a:xfrm>
            <a:off x="301187" y="2743825"/>
            <a:ext cx="2414416" cy="2790692"/>
          </a:xfrm>
          <a:prstGeom prst="rect">
            <a:avLst/>
          </a:prstGeom>
        </p:spPr>
      </p:pic>
      <p:pic>
        <p:nvPicPr>
          <p:cNvPr id="5" name="Picture 4">
            <a:extLst>
              <a:ext uri="{FF2B5EF4-FFF2-40B4-BE49-F238E27FC236}">
                <a16:creationId xmlns:a16="http://schemas.microsoft.com/office/drawing/2014/main" id="{E14EFDEB-C65C-6848-991E-9CC53A82AB56}"/>
              </a:ext>
            </a:extLst>
          </p:cNvPr>
          <p:cNvPicPr/>
          <p:nvPr/>
        </p:nvPicPr>
        <p:blipFill rotWithShape="1">
          <a:blip r:embed="rId3">
            <a:extLst>
              <a:ext uri="{28A0092B-C50C-407E-A947-70E740481C1C}">
                <a14:useLocalDpi xmlns:a14="http://schemas.microsoft.com/office/drawing/2010/main" val="0"/>
              </a:ext>
            </a:extLst>
          </a:blip>
          <a:srcRect b="7258"/>
          <a:stretch/>
        </p:blipFill>
        <p:spPr bwMode="auto">
          <a:xfrm>
            <a:off x="2917998" y="2917199"/>
            <a:ext cx="4344193" cy="2617318"/>
          </a:xfrm>
          <a:prstGeom prst="rect">
            <a:avLst/>
          </a:prstGeom>
          <a:ln>
            <a:noFill/>
          </a:ln>
          <a:extLst>
            <a:ext uri="{53640926-AAD7-44D8-BBD7-CCE9431645EC}">
              <a14:shadowObscured xmlns:a14="http://schemas.microsoft.com/office/drawing/2010/main"/>
            </a:ext>
          </a:extLst>
        </p:spPr>
      </p:pic>
      <p:pic>
        <p:nvPicPr>
          <p:cNvPr id="6" name="Picture 963547342" descr="Michael Meiring—Treasure Hunter or Terrorist? | Thinking Sideways Podcast">
            <a:extLst>
              <a:ext uri="{FF2B5EF4-FFF2-40B4-BE49-F238E27FC236}">
                <a16:creationId xmlns:a16="http://schemas.microsoft.com/office/drawing/2014/main" id="{9A9990E6-3A7C-694A-89E6-F5A72B4ECCE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500730" y="1736039"/>
            <a:ext cx="3485322" cy="5121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9175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A9D7-84DA-A647-9B33-9E5AD3ACB1EB}"/>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8EB9AAE6-0A64-9942-9AEE-ABD8680C129D}"/>
              </a:ext>
            </a:extLst>
          </p:cNvPr>
          <p:cNvSpPr>
            <a:spLocks noGrp="1"/>
          </p:cNvSpPr>
          <p:nvPr>
            <p:ph idx="1"/>
          </p:nvPr>
        </p:nvSpPr>
        <p:spPr/>
        <p:txBody>
          <a:bodyPr/>
          <a:lstStyle/>
          <a:p>
            <a:r>
              <a:rPr lang="en-US" dirty="0"/>
              <a:t>“Lanny’ The Asian Insider was a Fly on the Wall, but no one can tell Neil Keenan what to say, do or decide. </a:t>
            </a:r>
          </a:p>
        </p:txBody>
      </p:sp>
      <p:pic>
        <p:nvPicPr>
          <p:cNvPr id="4" name="Picture 3">
            <a:extLst>
              <a:ext uri="{FF2B5EF4-FFF2-40B4-BE49-F238E27FC236}">
                <a16:creationId xmlns:a16="http://schemas.microsoft.com/office/drawing/2014/main" id="{03A751FA-BA2E-B245-9A76-CF754B25861A}"/>
              </a:ext>
            </a:extLst>
          </p:cNvPr>
          <p:cNvPicPr/>
          <p:nvPr/>
        </p:nvPicPr>
        <p:blipFill>
          <a:blip r:embed="rId2">
            <a:extLst>
              <a:ext uri="{28A0092B-C50C-407E-A947-70E740481C1C}">
                <a14:useLocalDpi xmlns:a14="http://schemas.microsoft.com/office/drawing/2010/main" val="0"/>
              </a:ext>
            </a:extLst>
          </a:blip>
          <a:stretch>
            <a:fillRect/>
          </a:stretch>
        </p:blipFill>
        <p:spPr>
          <a:xfrm>
            <a:off x="2502362" y="2819398"/>
            <a:ext cx="5893493" cy="3880773"/>
          </a:xfrm>
          <a:prstGeom prst="rect">
            <a:avLst/>
          </a:prstGeom>
        </p:spPr>
      </p:pic>
    </p:spTree>
    <p:extLst>
      <p:ext uri="{BB962C8B-B14F-4D97-AF65-F5344CB8AC3E}">
        <p14:creationId xmlns:p14="http://schemas.microsoft.com/office/powerpoint/2010/main" val="38707619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BA3A7-92F0-5D44-B93E-CBFB86C3C0A2}"/>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415FDD59-AA9E-A444-824E-5030FCD311FA}"/>
              </a:ext>
            </a:extLst>
          </p:cNvPr>
          <p:cNvSpPr>
            <a:spLocks noGrp="1"/>
          </p:cNvSpPr>
          <p:nvPr>
            <p:ph idx="1"/>
          </p:nvPr>
        </p:nvSpPr>
        <p:spPr/>
        <p:txBody>
          <a:bodyPr/>
          <a:lstStyle/>
          <a:p>
            <a:r>
              <a:rPr lang="en-US" dirty="0"/>
              <a:t>Indonesian elected President Joko Widodo meets with Western Oligarchs </a:t>
            </a:r>
          </a:p>
        </p:txBody>
      </p:sp>
      <p:pic>
        <p:nvPicPr>
          <p:cNvPr id="4" name="Picture 3">
            <a:extLst>
              <a:ext uri="{FF2B5EF4-FFF2-40B4-BE49-F238E27FC236}">
                <a16:creationId xmlns:a16="http://schemas.microsoft.com/office/drawing/2014/main" id="{776C631C-3A66-A746-94CE-95997FBEDD8F}"/>
              </a:ext>
            </a:extLst>
          </p:cNvPr>
          <p:cNvPicPr/>
          <p:nvPr/>
        </p:nvPicPr>
        <p:blipFill>
          <a:blip r:embed="rId2">
            <a:extLst>
              <a:ext uri="{28A0092B-C50C-407E-A947-70E740481C1C}">
                <a14:useLocalDpi xmlns:a14="http://schemas.microsoft.com/office/drawing/2010/main" val="0"/>
              </a:ext>
            </a:extLst>
          </a:blip>
          <a:stretch>
            <a:fillRect/>
          </a:stretch>
        </p:blipFill>
        <p:spPr>
          <a:xfrm>
            <a:off x="2632364" y="2736272"/>
            <a:ext cx="5264727" cy="3880772"/>
          </a:xfrm>
          <a:prstGeom prst="rect">
            <a:avLst/>
          </a:prstGeom>
        </p:spPr>
      </p:pic>
    </p:spTree>
    <p:extLst>
      <p:ext uri="{BB962C8B-B14F-4D97-AF65-F5344CB8AC3E}">
        <p14:creationId xmlns:p14="http://schemas.microsoft.com/office/powerpoint/2010/main" val="26333116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A8506-3228-0F47-9626-7DED89EFEB1A}"/>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9C352F05-4EDA-214C-9141-8B28E3F26185}"/>
              </a:ext>
            </a:extLst>
          </p:cNvPr>
          <p:cNvSpPr>
            <a:spLocks noGrp="1"/>
          </p:cNvSpPr>
          <p:nvPr>
            <p:ph idx="1"/>
          </p:nvPr>
        </p:nvSpPr>
        <p:spPr/>
        <p:txBody>
          <a:bodyPr/>
          <a:lstStyle/>
          <a:p>
            <a:r>
              <a:rPr lang="en-US" dirty="0"/>
              <a:t>The current Indonesian and Netherlands contract for gold and uranium is locked into Freeport McMoRan until 2020. This contract as constructed is great for McMoRan, but not for the Indonesian people. </a:t>
            </a:r>
          </a:p>
        </p:txBody>
      </p:sp>
      <p:pic>
        <p:nvPicPr>
          <p:cNvPr id="4" name="Picture 3">
            <a:extLst>
              <a:ext uri="{FF2B5EF4-FFF2-40B4-BE49-F238E27FC236}">
                <a16:creationId xmlns:a16="http://schemas.microsoft.com/office/drawing/2014/main" id="{53726D22-79E6-CE41-931C-0BBFFFECCD19}"/>
              </a:ext>
            </a:extLst>
          </p:cNvPr>
          <p:cNvPicPr/>
          <p:nvPr/>
        </p:nvPicPr>
        <p:blipFill>
          <a:blip r:embed="rId2">
            <a:extLst>
              <a:ext uri="{28A0092B-C50C-407E-A947-70E740481C1C}">
                <a14:useLocalDpi xmlns:a14="http://schemas.microsoft.com/office/drawing/2010/main" val="0"/>
              </a:ext>
            </a:extLst>
          </a:blip>
          <a:stretch>
            <a:fillRect/>
          </a:stretch>
        </p:blipFill>
        <p:spPr>
          <a:xfrm>
            <a:off x="2811289" y="3163714"/>
            <a:ext cx="4961111" cy="3583449"/>
          </a:xfrm>
          <a:prstGeom prst="rect">
            <a:avLst/>
          </a:prstGeom>
        </p:spPr>
      </p:pic>
    </p:spTree>
    <p:extLst>
      <p:ext uri="{BB962C8B-B14F-4D97-AF65-F5344CB8AC3E}">
        <p14:creationId xmlns:p14="http://schemas.microsoft.com/office/powerpoint/2010/main" val="12166498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90AB-1421-EE4D-B4D9-819CEAF5F147}"/>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BF822A8A-B02C-EE4F-ACA4-EE798063A3D7}"/>
              </a:ext>
            </a:extLst>
          </p:cNvPr>
          <p:cNvSpPr>
            <a:spLocks noGrp="1"/>
          </p:cNvSpPr>
          <p:nvPr>
            <p:ph idx="1"/>
          </p:nvPr>
        </p:nvSpPr>
        <p:spPr>
          <a:xfrm>
            <a:off x="497224" y="1930400"/>
            <a:ext cx="8596668" cy="3504093"/>
          </a:xfrm>
        </p:spPr>
        <p:txBody>
          <a:bodyPr/>
          <a:lstStyle/>
          <a:p>
            <a:r>
              <a:rPr lang="en-US" dirty="0"/>
              <a:t>The IMF, BIS, WORLD BANK and Indonesia Executive Branches are now placed on notice by Neil Keenan that the Global Collateral Account Assets are owned by the Depositors, not the Elders who are guarding the Bunkers.</a:t>
            </a:r>
          </a:p>
          <a:p>
            <a:endParaRPr lang="en-US" dirty="0"/>
          </a:p>
        </p:txBody>
      </p:sp>
      <p:pic>
        <p:nvPicPr>
          <p:cNvPr id="28674" name="Picture 2" descr="Image result for Global Collateral Accounts Bunkers">
            <a:extLst>
              <a:ext uri="{FF2B5EF4-FFF2-40B4-BE49-F238E27FC236}">
                <a16:creationId xmlns:a16="http://schemas.microsoft.com/office/drawing/2014/main" id="{ED583987-93F6-6D4F-9D75-D63A5CFB3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059" y="2837788"/>
            <a:ext cx="5626100" cy="402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1388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FB69-859E-CF43-8A09-5647E663FE46}"/>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70496083-89D8-1947-B395-D69F77CB22A7}"/>
              </a:ext>
            </a:extLst>
          </p:cNvPr>
          <p:cNvSpPr>
            <a:spLocks noGrp="1"/>
          </p:cNvSpPr>
          <p:nvPr>
            <p:ph idx="1"/>
          </p:nvPr>
        </p:nvSpPr>
        <p:spPr/>
        <p:txBody>
          <a:bodyPr/>
          <a:lstStyle/>
          <a:p>
            <a:r>
              <a:rPr lang="en-US" b="1" dirty="0"/>
              <a:t>Neil Keenan Is Recovered and He’s Back </a:t>
            </a:r>
            <a:r>
              <a:rPr lang="en-US" dirty="0"/>
              <a:t>Neil is angry that many capable individuals have let you people down by not stepping up at critical times. Despite this, Neil has vowed to continue fighting until the very end, because he deeply cares about you people!</a:t>
            </a:r>
          </a:p>
          <a:p>
            <a:endParaRPr lang="en-US" dirty="0"/>
          </a:p>
        </p:txBody>
      </p:sp>
      <p:pic>
        <p:nvPicPr>
          <p:cNvPr id="4" name="Picture 3">
            <a:extLst>
              <a:ext uri="{FF2B5EF4-FFF2-40B4-BE49-F238E27FC236}">
                <a16:creationId xmlns:a16="http://schemas.microsoft.com/office/drawing/2014/main" id="{F5837831-FB83-1D45-BEC1-B3385E4FE514}"/>
              </a:ext>
            </a:extLst>
          </p:cNvPr>
          <p:cNvPicPr/>
          <p:nvPr/>
        </p:nvPicPr>
        <p:blipFill rotWithShape="1">
          <a:blip r:embed="rId2">
            <a:extLst>
              <a:ext uri="{28A0092B-C50C-407E-A947-70E740481C1C}">
                <a14:useLocalDpi xmlns:a14="http://schemas.microsoft.com/office/drawing/2010/main" val="0"/>
              </a:ext>
            </a:extLst>
          </a:blip>
          <a:srcRect t="12751"/>
          <a:stretch/>
        </p:blipFill>
        <p:spPr bwMode="auto">
          <a:xfrm>
            <a:off x="4746798" y="3082636"/>
            <a:ext cx="4849091" cy="388077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98914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146D-20CB-814B-8A04-04094806B388}"/>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00581321-EF84-8B44-9E6E-4FF09BD1FB9A}"/>
              </a:ext>
            </a:extLst>
          </p:cNvPr>
          <p:cNvSpPr>
            <a:spLocks noGrp="1"/>
          </p:cNvSpPr>
          <p:nvPr>
            <p:ph idx="1"/>
          </p:nvPr>
        </p:nvSpPr>
        <p:spPr>
          <a:xfrm>
            <a:off x="469515" y="1843089"/>
            <a:ext cx="8596668" cy="3880773"/>
          </a:xfrm>
        </p:spPr>
        <p:txBody>
          <a:bodyPr/>
          <a:lstStyle/>
          <a:p>
            <a:r>
              <a:rPr lang="en-US" b="1" dirty="0"/>
              <a:t>We don’t want to change the world. We want to fix it.</a:t>
            </a:r>
            <a:endParaRPr lang="en-US" dirty="0"/>
          </a:p>
          <a:p>
            <a:r>
              <a:rPr lang="en-US" dirty="0"/>
              <a:t>Neil called the shot that the NATO / US / Finns were secretively running around about the Russian border, while he also pointed out the possibility that Obama was looking to create WW3 once again.  </a:t>
            </a:r>
          </a:p>
          <a:p>
            <a:r>
              <a:rPr lang="en-US" b="1" i="1" dirty="0"/>
              <a:t>Remember, Obama is the NWO puppet</a:t>
            </a:r>
            <a:r>
              <a:rPr lang="en-US" dirty="0"/>
              <a:t> </a:t>
            </a:r>
          </a:p>
          <a:p>
            <a:r>
              <a:rPr lang="en-US" b="1" u="sng" dirty="0">
                <a:hlinkClick r:id="rId2"/>
              </a:rPr>
              <a:t>Obama Calling For German Military Support To Fight Russia</a:t>
            </a:r>
            <a:endParaRPr lang="en-US" b="1" u="sng" dirty="0"/>
          </a:p>
          <a:p>
            <a:endParaRPr lang="en-US" b="1" u="sng" dirty="0"/>
          </a:p>
          <a:p>
            <a:endParaRPr lang="en-US" dirty="0"/>
          </a:p>
          <a:p>
            <a:endParaRPr lang="en-US" dirty="0"/>
          </a:p>
        </p:txBody>
      </p:sp>
      <p:pic>
        <p:nvPicPr>
          <p:cNvPr id="29698" name="Picture 2" descr="Image result for NATO Russia Images">
            <a:extLst>
              <a:ext uri="{FF2B5EF4-FFF2-40B4-BE49-F238E27FC236}">
                <a16:creationId xmlns:a16="http://schemas.microsoft.com/office/drawing/2014/main" id="{D4196FFE-5146-C146-81E2-2275D1B16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740" y="3993662"/>
            <a:ext cx="5694218" cy="2963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7409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184FE-F1F2-934F-9A86-967BCACB2BAC}"/>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F8CE470A-4508-0A4A-B218-D61E7C8B2090}"/>
              </a:ext>
            </a:extLst>
          </p:cNvPr>
          <p:cNvSpPr>
            <a:spLocks noGrp="1"/>
          </p:cNvSpPr>
          <p:nvPr>
            <p:ph idx="1"/>
          </p:nvPr>
        </p:nvSpPr>
        <p:spPr>
          <a:xfrm>
            <a:off x="677334" y="2215469"/>
            <a:ext cx="8596668" cy="3825893"/>
          </a:xfrm>
        </p:spPr>
        <p:txBody>
          <a:bodyPr/>
          <a:lstStyle/>
          <a:p>
            <a:r>
              <a:rPr lang="en-US" dirty="0"/>
              <a:t>The Western Banking System Partners BIS, IMF, World Bank, and Federal Reserve Central Banks are applying pressure to the Eastern governments to turn over all their assets to them in an </a:t>
            </a:r>
            <a:r>
              <a:rPr lang="en-US" i="1" dirty="0"/>
              <a:t>attempt to replenish their war chest while getting ready for what ultimately could be a major war</a:t>
            </a:r>
            <a:r>
              <a:rPr lang="en-US" dirty="0"/>
              <a:t> . </a:t>
            </a:r>
          </a:p>
          <a:p>
            <a:r>
              <a:rPr lang="en-US" i="1" dirty="0"/>
              <a:t>What they were doing and are again now doing is melting the gold bars down into ingots.  They are changing the stamps and seals, and of course, all the paperwork hoping this is enough to get things free. The refinery is busy once again the same as 2014, and they are working hard at getting things ready.</a:t>
            </a:r>
            <a:endParaRPr lang="en-US" dirty="0"/>
          </a:p>
          <a:p>
            <a:endParaRPr lang="en-US" dirty="0"/>
          </a:p>
        </p:txBody>
      </p:sp>
      <p:pic>
        <p:nvPicPr>
          <p:cNvPr id="30724" name="Picture 4" descr="Image result for Gold Ingot Images">
            <a:extLst>
              <a:ext uri="{FF2B5EF4-FFF2-40B4-BE49-F238E27FC236}">
                <a16:creationId xmlns:a16="http://schemas.microsoft.com/office/drawing/2014/main" id="{A8486D15-021D-7746-9338-9A472A3EB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4919" y="4579708"/>
            <a:ext cx="31242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2433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F7D54-CC56-314E-B5F5-9AAD8ABE45AF}"/>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4E61373B-C472-9342-8927-C1BD25ACAB70}"/>
              </a:ext>
            </a:extLst>
          </p:cNvPr>
          <p:cNvSpPr>
            <a:spLocks noGrp="1"/>
          </p:cNvSpPr>
          <p:nvPr>
            <p:ph idx="1"/>
          </p:nvPr>
        </p:nvSpPr>
        <p:spPr/>
        <p:txBody>
          <a:bodyPr/>
          <a:lstStyle/>
          <a:p>
            <a:r>
              <a:rPr lang="en-US" dirty="0"/>
              <a:t>M2, a brilliant strategist states, </a:t>
            </a:r>
            <a:r>
              <a:rPr lang="en-US" i="1" dirty="0"/>
              <a:t>“There is going to be a huge Greek bailout involving a very large bank, but guess what? Greece will not get the money!”  Yanis, the ex-Greek Finance Minister calls it “Economic Waterboarding”.</a:t>
            </a:r>
            <a:r>
              <a:rPr lang="en-US" dirty="0"/>
              <a:t> </a:t>
            </a:r>
            <a:r>
              <a:rPr lang="en-US" i="1" dirty="0"/>
              <a:t>Guess who will get the money?  Germany and France!  </a:t>
            </a:r>
            <a:endParaRPr lang="en-US" dirty="0"/>
          </a:p>
        </p:txBody>
      </p:sp>
      <p:pic>
        <p:nvPicPr>
          <p:cNvPr id="31746" name="Picture 2" descr="Image result for Euro Greece Bailout Image">
            <a:extLst>
              <a:ext uri="{FF2B5EF4-FFF2-40B4-BE49-F238E27FC236}">
                <a16:creationId xmlns:a16="http://schemas.microsoft.com/office/drawing/2014/main" id="{6D192139-6A07-D440-818E-F6A669D35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413" y="3429000"/>
            <a:ext cx="7190509" cy="3248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913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68E7-778C-D442-82F9-E7C39F117817}"/>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907094DA-53AE-984F-BFBE-6A03186C3FED}"/>
              </a:ext>
            </a:extLst>
          </p:cNvPr>
          <p:cNvSpPr>
            <a:spLocks noGrp="1"/>
          </p:cNvSpPr>
          <p:nvPr>
            <p:ph idx="1"/>
          </p:nvPr>
        </p:nvSpPr>
        <p:spPr/>
        <p:txBody>
          <a:bodyPr/>
          <a:lstStyle/>
          <a:p>
            <a:r>
              <a:rPr lang="en-US" i="1" dirty="0"/>
              <a:t>My M2 advised me that there is so much money, not just for Europe, but for the entire world! If so, why are we fighting? The answer is simple: The Globalists insist they control the world, and they cannot do it with so many of us awakening!  Depopulation is necessary for them to maintain control. This is not going to happen without a fight!</a:t>
            </a:r>
            <a:endParaRPr lang="en-US" dirty="0"/>
          </a:p>
          <a:p>
            <a:endParaRPr lang="en-US" dirty="0"/>
          </a:p>
        </p:txBody>
      </p:sp>
      <p:pic>
        <p:nvPicPr>
          <p:cNvPr id="32770" name="Picture 2" descr="Image result for Globalist Control Image">
            <a:extLst>
              <a:ext uri="{FF2B5EF4-FFF2-40B4-BE49-F238E27FC236}">
                <a16:creationId xmlns:a16="http://schemas.microsoft.com/office/drawing/2014/main" id="{EA7F5B6E-6D2A-864A-8FA5-8AF1B708C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817" y="3810000"/>
            <a:ext cx="6428509" cy="2951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6426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31198-4B92-8741-BAE5-3FBD9BAAF79B}"/>
              </a:ext>
            </a:extLst>
          </p:cNvPr>
          <p:cNvSpPr>
            <a:spLocks noGrp="1"/>
          </p:cNvSpPr>
          <p:nvPr>
            <p:ph type="title"/>
          </p:nvPr>
        </p:nvSpPr>
        <p:spPr/>
        <p:txBody>
          <a:bodyPr/>
          <a:lstStyle/>
          <a:p>
            <a:r>
              <a:rPr lang="en-US" dirty="0"/>
              <a:t>AMANAH’S ODYSSEY II | THE SUPREME ORDEAL: NEIL KEENAN UPDATE 2016</a:t>
            </a:r>
          </a:p>
        </p:txBody>
      </p:sp>
      <p:sp>
        <p:nvSpPr>
          <p:cNvPr id="3" name="Content Placeholder 2">
            <a:extLst>
              <a:ext uri="{FF2B5EF4-FFF2-40B4-BE49-F238E27FC236}">
                <a16:creationId xmlns:a16="http://schemas.microsoft.com/office/drawing/2014/main" id="{9534D588-8E6B-C846-84F7-47892DE19DFC}"/>
              </a:ext>
            </a:extLst>
          </p:cNvPr>
          <p:cNvSpPr>
            <a:spLocks noGrp="1"/>
          </p:cNvSpPr>
          <p:nvPr>
            <p:ph idx="1"/>
          </p:nvPr>
        </p:nvSpPr>
        <p:spPr>
          <a:xfrm>
            <a:off x="788170" y="1828080"/>
            <a:ext cx="8596668" cy="3880773"/>
          </a:xfrm>
        </p:spPr>
        <p:txBody>
          <a:bodyPr/>
          <a:lstStyle/>
          <a:p>
            <a:r>
              <a:rPr lang="en-US" i="1" dirty="0"/>
              <a:t>Initially, the necessary funds already in my bank account were stolen. Then last week when new money transfers to compensate were being sent to me, the US banks would not allow it to slide through the system so they intentionally blocked the transfers and returned them to sender. So, I am at it again seeking another route to avoid more of same. Do not worry. I have someone kicking me in the ass, and it is enough to keep me going.</a:t>
            </a:r>
            <a:endParaRPr lang="en-US" dirty="0"/>
          </a:p>
          <a:p>
            <a:r>
              <a:rPr lang="en-US" i="1" dirty="0"/>
              <a:t> </a:t>
            </a:r>
            <a:endParaRPr lang="en-US" dirty="0"/>
          </a:p>
          <a:p>
            <a:endParaRPr lang="en-US" dirty="0"/>
          </a:p>
        </p:txBody>
      </p:sp>
      <p:pic>
        <p:nvPicPr>
          <p:cNvPr id="4" name="Picture 3">
            <a:extLst>
              <a:ext uri="{FF2B5EF4-FFF2-40B4-BE49-F238E27FC236}">
                <a16:creationId xmlns:a16="http://schemas.microsoft.com/office/drawing/2014/main" id="{BEC1F12D-535D-7545-B64C-EFA341DA984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63817" y="3763849"/>
            <a:ext cx="5879637" cy="2724497"/>
          </a:xfrm>
          <a:prstGeom prst="rect">
            <a:avLst/>
          </a:prstGeom>
          <a:noFill/>
          <a:ln>
            <a:noFill/>
          </a:ln>
        </p:spPr>
      </p:pic>
    </p:spTree>
    <p:extLst>
      <p:ext uri="{BB962C8B-B14F-4D97-AF65-F5344CB8AC3E}">
        <p14:creationId xmlns:p14="http://schemas.microsoft.com/office/powerpoint/2010/main" val="93290019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10921</TotalTime>
  <Words>11733</Words>
  <Application>Microsoft Office PowerPoint</Application>
  <PresentationFormat>Widescreen</PresentationFormat>
  <Paragraphs>543</Paragraphs>
  <Slides>159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159</vt:i4>
      </vt:variant>
    </vt:vector>
  </HeadingPairs>
  <TitlesOfParts>
    <vt:vector size="163" baseType="lpstr">
      <vt:lpstr>Arial</vt:lpstr>
      <vt:lpstr>Trebuchet MS</vt:lpstr>
      <vt:lpstr>Wingdings 3</vt:lpstr>
      <vt:lpstr>Facet</vt:lpstr>
      <vt:lpstr>AMANAH’S PROFILE OF VALOR &amp; VICTOR AMANAH’S ODYSSEY II :  THE SUPREME ORDEAL CIRCA 2013-2017</vt:lpstr>
      <vt:lpstr>AMANAH NEIL KEENAN OF INDONESIA</vt:lpstr>
      <vt:lpstr>AMANAH’S ODYSSEY II | THE SUPREME ORDEAL: NEIL KEENAN UPDATE 2013</vt:lpstr>
      <vt:lpstr>AMANAH’S ODYSSEY II | THE SUPREME ORDEAL: NEIL KEENAN UPDATE 2013</vt:lpstr>
      <vt:lpstr>AMANAH’S ODYSSEY II|THE SUPREME ORDEAL: NEIL KEENAN UPDATE 2013 </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2013</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2014</vt:lpstr>
      <vt:lpstr>AMANAH’S ODYSSEY II|THE SUPREME ORDEAL: NEIL KEENAN UPDATE 2017</vt:lpstr>
      <vt:lpstr>AMANAH’S ODYSSEY II|THE SUPREME ORDEAL: NEIL KEENAN UPDATE 2014</vt:lpstr>
      <vt:lpstr>AMANAH’S ODYSSEY II | THE SUPREME ORDEAL: NEIL KEENAN UPDATE 2015</vt:lpstr>
      <vt:lpstr>AMANAH’S ODYSSEY II | THE SUPREME ORDEAL: NEIL KEENAN UPDATE 2015</vt:lpstr>
      <vt:lpstr>AMANAH’S ODYSSEY II | THE SUPREME ORDEAL: NEIL KEENAN UPDATE 2015</vt:lpstr>
      <vt:lpstr>AMANAH’S ODYSSEY II | THE SUPREME ORDEAL: NEIL KEENAN UPDATE 2015</vt:lpstr>
      <vt:lpstr>AMANAH’S ODYSSEY II | THE SUPREME ORDEAL: NEIL KEENAN UPDATE 2015</vt:lpstr>
      <vt:lpstr>AMANAH’S ODYSSEY II | THE SUPREME ORDEAL: NEIL KEENAN UPDATE 2015</vt:lpstr>
      <vt:lpstr>AMANAH’S ODYSSEY II | THE SUPREME ORDEAL: NEIL KEENAN UPDATE 2015</vt:lpstr>
      <vt:lpstr>AMANAH’S ODYSSEY II | THE SUPREME ORDEAL: NEIL KEENAN UPDATE 2015</vt:lpstr>
      <vt:lpstr>AMANAH’S ODYSSEY II | THE SUPREME ORDEAL: NEIL KEENAN UPDATE 2015</vt:lpstr>
      <vt:lpstr>AMANAH’S ODYSSEY II | THE SUPREME ORDEAL: NEIL KEENAN UPDATE 2015</vt:lpstr>
      <vt:lpstr>AMANAH’S ODYSSEY II | THE SUPREME ORDEAL: NEIL KEENAN UPDATE 2015</vt:lpstr>
      <vt:lpstr>AMANAH’S ODYSSEY II | THE SUPREME ORDEAL: NEIL KEENAN UPDATE 2015</vt:lpstr>
      <vt:lpstr>AMANAH’S ODYSSEY II | THE SUPREME ORDEAL: NEIL KEENAN UPDATE 2015</vt:lpstr>
      <vt:lpstr>AMANAH’S ODYSSEY II | THE SUPREME ORDEAL: NEIL KEENAN UPDATE 2015</vt:lpstr>
      <vt:lpstr>AMANAH’S ODYSSEY II | THE SUPREME ORDEAL: NEIL KEENAN UPDATE 2015</vt:lpstr>
      <vt:lpstr>AMANAH’S ODYSSEY II | THE SUPREME ORDEAL: NEIL KEENAN UPDATE 2015</vt:lpstr>
      <vt:lpstr>AMANAH’S ODYSSEY II | THE SUPREME ORDEAL: NEIL KEENAN UPDATE 2015</vt:lpstr>
      <vt:lpstr>AMANAH’S ODYSSEY II | THE SUPREME ORDEAL: NEIL KEENAN UPDATE 2015</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2016</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SUPREME ORDEAL: NEIL KEENAN UPDATE 2017</vt:lpstr>
      <vt:lpstr>AMANAH’S ODYSSEY II | THE RETURN HOME: NEIL KEENAN UPDATE 2017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AMANAH’S ODYSSEY</dc:title>
  <dc:creator>Jeanne O'Dean</dc:creator>
  <cp:lastModifiedBy>Richard Montgomerie</cp:lastModifiedBy>
  <cp:revision>195</cp:revision>
  <dcterms:created xsi:type="dcterms:W3CDTF">2020-10-17T14:52:44Z</dcterms:created>
  <dcterms:modified xsi:type="dcterms:W3CDTF">2021-02-15T22:00:48Z</dcterms:modified>
</cp:coreProperties>
</file>